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rchivo Black" charset="1" panose="020B0A03020202020B04"/>
      <p:regular r:id="rId23"/>
    </p:embeddedFont>
    <p:embeddedFont>
      <p:font typeface="Bitter" charset="1" panose="02000000000000000000"/>
      <p:regular r:id="rId24"/>
    </p:embeddedFont>
    <p:embeddedFont>
      <p:font typeface="Helvetica World Bold" charset="1" panose="020B0800040000020004"/>
      <p:regular r:id="rId25"/>
    </p:embeddedFont>
    <p:embeddedFont>
      <p:font typeface="TT Interphases Bold" charset="1" panose="02000803060000020004"/>
      <p:regular r:id="rId26"/>
    </p:embeddedFont>
    <p:embeddedFont>
      <p:font typeface="TT Interphases" charset="1" panose="02000503020000020004"/>
      <p:regular r:id="rId27"/>
    </p:embeddedFont>
    <p:embeddedFont>
      <p:font typeface="DM Sans Bold" charset="1" panose="00000000000000000000"/>
      <p:regular r:id="rId28"/>
    </p:embeddedFont>
    <p:embeddedFont>
      <p:font typeface="Canva Sans" charset="1" panose="020B0503030501040103"/>
      <p:regular r:id="rId29"/>
    </p:embeddedFont>
    <p:embeddedFont>
      <p:font typeface="Bitter Bold" charset="1" panose="02000000000000000000"/>
      <p:regular r:id="rId30"/>
    </p:embeddedFont>
    <p:embeddedFont>
      <p:font typeface="Canva Sans Bold" charset="1" panose="020B08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44795" y="8695752"/>
            <a:ext cx="269332" cy="269332"/>
          </a:xfrm>
          <a:custGeom>
            <a:avLst/>
            <a:gdLst/>
            <a:ahLst/>
            <a:cxnLst/>
            <a:rect r="r" b="b" t="t" l="l"/>
            <a:pathLst>
              <a:path h="269332" w="269332">
                <a:moveTo>
                  <a:pt x="0" y="0"/>
                </a:moveTo>
                <a:lnTo>
                  <a:pt x="269332" y="0"/>
                </a:lnTo>
                <a:lnTo>
                  <a:pt x="269332" y="269332"/>
                </a:lnTo>
                <a:lnTo>
                  <a:pt x="0" y="269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8288000" y="-2312260"/>
            <a:ext cx="5194043" cy="5194043"/>
            <a:chOff x="0" y="0"/>
            <a:chExt cx="6925391" cy="6925391"/>
          </a:xfrm>
        </p:grpSpPr>
        <p:sp>
          <p:nvSpPr>
            <p:cNvPr name="Freeform 6" id="6"/>
            <p:cNvSpPr/>
            <p:nvPr/>
          </p:nvSpPr>
          <p:spPr>
            <a:xfrm flipH="false" flipV="false" rot="0">
              <a:off x="0" y="0"/>
              <a:ext cx="6925391" cy="6925391"/>
            </a:xfrm>
            <a:custGeom>
              <a:avLst/>
              <a:gdLst/>
              <a:ahLst/>
              <a:cxnLst/>
              <a:rect r="r" b="b" t="t" l="l"/>
              <a:pathLst>
                <a:path h="6925391" w="6925391">
                  <a:moveTo>
                    <a:pt x="0" y="0"/>
                  </a:moveTo>
                  <a:lnTo>
                    <a:pt x="6925391" y="0"/>
                  </a:lnTo>
                  <a:lnTo>
                    <a:pt x="6925391" y="6925391"/>
                  </a:lnTo>
                  <a:lnTo>
                    <a:pt x="0" y="6925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09741" y="699378"/>
              <a:ext cx="5505910" cy="5526635"/>
            </a:xfrm>
            <a:custGeom>
              <a:avLst/>
              <a:gdLst/>
              <a:ahLst/>
              <a:cxnLst/>
              <a:rect r="r" b="b" t="t" l="l"/>
              <a:pathLst>
                <a:path h="5526635" w="5505910">
                  <a:moveTo>
                    <a:pt x="0" y="0"/>
                  </a:moveTo>
                  <a:lnTo>
                    <a:pt x="5505910" y="0"/>
                  </a:lnTo>
                  <a:lnTo>
                    <a:pt x="5505910" y="5526635"/>
                  </a:lnTo>
                  <a:lnTo>
                    <a:pt x="0" y="55266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8" id="8"/>
          <p:cNvSpPr/>
          <p:nvPr/>
        </p:nvSpPr>
        <p:spPr>
          <a:xfrm flipH="false" flipV="false" rot="0">
            <a:off x="7068628" y="925543"/>
            <a:ext cx="433480" cy="433480"/>
          </a:xfrm>
          <a:custGeom>
            <a:avLst/>
            <a:gdLst/>
            <a:ahLst/>
            <a:cxnLst/>
            <a:rect r="r" b="b" t="t" l="l"/>
            <a:pathLst>
              <a:path h="433480" w="433480">
                <a:moveTo>
                  <a:pt x="0" y="0"/>
                </a:moveTo>
                <a:lnTo>
                  <a:pt x="433480" y="0"/>
                </a:lnTo>
                <a:lnTo>
                  <a:pt x="433480" y="433480"/>
                </a:lnTo>
                <a:lnTo>
                  <a:pt x="0" y="4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869518" y="3116263"/>
            <a:ext cx="477174" cy="477174"/>
          </a:xfrm>
          <a:custGeom>
            <a:avLst/>
            <a:gdLst/>
            <a:ahLst/>
            <a:cxnLst/>
            <a:rect r="r" b="b" t="t" l="l"/>
            <a:pathLst>
              <a:path h="477174" w="477174">
                <a:moveTo>
                  <a:pt x="0" y="0"/>
                </a:moveTo>
                <a:lnTo>
                  <a:pt x="477174" y="0"/>
                </a:lnTo>
                <a:lnTo>
                  <a:pt x="477174" y="477174"/>
                </a:lnTo>
                <a:lnTo>
                  <a:pt x="0" y="4771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75476" y="1359023"/>
            <a:ext cx="2808351" cy="8229600"/>
          </a:xfrm>
          <a:custGeom>
            <a:avLst/>
            <a:gdLst/>
            <a:ahLst/>
            <a:cxnLst/>
            <a:rect r="r" b="b" t="t" l="l"/>
            <a:pathLst>
              <a:path h="8229600" w="2808351">
                <a:moveTo>
                  <a:pt x="0" y="0"/>
                </a:moveTo>
                <a:lnTo>
                  <a:pt x="2808351" y="0"/>
                </a:lnTo>
                <a:lnTo>
                  <a:pt x="2808351" y="8229600"/>
                </a:lnTo>
                <a:lnTo>
                  <a:pt x="0" y="8229600"/>
                </a:lnTo>
                <a:lnTo>
                  <a:pt x="0" y="0"/>
                </a:lnTo>
                <a:close/>
              </a:path>
            </a:pathLst>
          </a:custGeom>
          <a:blipFill>
            <a:blip r:embed="rId9"/>
            <a:stretch>
              <a:fillRect l="0" t="0" r="0" b="0"/>
            </a:stretch>
          </a:blipFill>
        </p:spPr>
      </p:sp>
      <p:grpSp>
        <p:nvGrpSpPr>
          <p:cNvPr name="Group 11" id="11"/>
          <p:cNvGrpSpPr/>
          <p:nvPr/>
        </p:nvGrpSpPr>
        <p:grpSpPr>
          <a:xfrm rot="0">
            <a:off x="5232286" y="5473823"/>
            <a:ext cx="7990245" cy="3356595"/>
            <a:chOff x="0" y="0"/>
            <a:chExt cx="2104427" cy="884041"/>
          </a:xfrm>
        </p:grpSpPr>
        <p:sp>
          <p:nvSpPr>
            <p:cNvPr name="Freeform 12" id="12"/>
            <p:cNvSpPr/>
            <p:nvPr/>
          </p:nvSpPr>
          <p:spPr>
            <a:xfrm flipH="false" flipV="false" rot="0">
              <a:off x="0" y="0"/>
              <a:ext cx="2104427" cy="884041"/>
            </a:xfrm>
            <a:custGeom>
              <a:avLst/>
              <a:gdLst/>
              <a:ahLst/>
              <a:cxnLst/>
              <a:rect r="r" b="b" t="t" l="l"/>
              <a:pathLst>
                <a:path h="884041" w="2104427">
                  <a:moveTo>
                    <a:pt x="26161" y="0"/>
                  </a:moveTo>
                  <a:lnTo>
                    <a:pt x="2078266" y="0"/>
                  </a:lnTo>
                  <a:cubicBezTo>
                    <a:pt x="2085204" y="0"/>
                    <a:pt x="2091858" y="2756"/>
                    <a:pt x="2096764" y="7662"/>
                  </a:cubicBezTo>
                  <a:cubicBezTo>
                    <a:pt x="2101671" y="12568"/>
                    <a:pt x="2104427" y="19223"/>
                    <a:pt x="2104427" y="26161"/>
                  </a:cubicBezTo>
                  <a:lnTo>
                    <a:pt x="2104427" y="857880"/>
                  </a:lnTo>
                  <a:cubicBezTo>
                    <a:pt x="2104427" y="864819"/>
                    <a:pt x="2101671" y="871473"/>
                    <a:pt x="2096764" y="876379"/>
                  </a:cubicBezTo>
                  <a:cubicBezTo>
                    <a:pt x="2091858" y="881285"/>
                    <a:pt x="2085204" y="884041"/>
                    <a:pt x="2078266" y="884041"/>
                  </a:cubicBezTo>
                  <a:lnTo>
                    <a:pt x="26161" y="884041"/>
                  </a:lnTo>
                  <a:cubicBezTo>
                    <a:pt x="19223" y="884041"/>
                    <a:pt x="12568" y="881285"/>
                    <a:pt x="7662" y="876379"/>
                  </a:cubicBezTo>
                  <a:cubicBezTo>
                    <a:pt x="2756" y="871473"/>
                    <a:pt x="0" y="864819"/>
                    <a:pt x="0" y="857880"/>
                  </a:cubicBezTo>
                  <a:lnTo>
                    <a:pt x="0" y="26161"/>
                  </a:lnTo>
                  <a:cubicBezTo>
                    <a:pt x="0" y="19223"/>
                    <a:pt x="2756" y="12568"/>
                    <a:pt x="7662" y="7662"/>
                  </a:cubicBezTo>
                  <a:cubicBezTo>
                    <a:pt x="12568" y="2756"/>
                    <a:pt x="19223" y="0"/>
                    <a:pt x="26161" y="0"/>
                  </a:cubicBezTo>
                  <a:close/>
                </a:path>
              </a:pathLst>
            </a:custGeom>
            <a:solidFill>
              <a:srgbClr val="F8FFFF">
                <a:alpha val="41961"/>
              </a:srgbClr>
            </a:solidFill>
            <a:ln cap="rnd">
              <a:noFill/>
              <a:prstDash val="solid"/>
              <a:round/>
            </a:ln>
          </p:spPr>
        </p:sp>
        <p:sp>
          <p:nvSpPr>
            <p:cNvPr name="TextBox 13" id="13"/>
            <p:cNvSpPr txBox="true"/>
            <p:nvPr/>
          </p:nvSpPr>
          <p:spPr>
            <a:xfrm>
              <a:off x="0" y="-28575"/>
              <a:ext cx="2104427" cy="912616"/>
            </a:xfrm>
            <a:prstGeom prst="rect">
              <a:avLst/>
            </a:prstGeom>
          </p:spPr>
          <p:txBody>
            <a:bodyPr anchor="ctr" rtlCol="false" tIns="50800" lIns="50800" bIns="50800" rIns="50800"/>
            <a:lstStyle/>
            <a:p>
              <a:pPr algn="l" marL="474981" indent="-237491" lvl="1">
                <a:lnSpc>
                  <a:spcPts val="2860"/>
                </a:lnSpc>
                <a:buFont typeface="Arial"/>
                <a:buChar char="•"/>
              </a:pPr>
            </a:p>
          </p:txBody>
        </p:sp>
      </p:grpSp>
      <p:sp>
        <p:nvSpPr>
          <p:cNvPr name="TextBox 14" id="14"/>
          <p:cNvSpPr txBox="true"/>
          <p:nvPr/>
        </p:nvSpPr>
        <p:spPr>
          <a:xfrm rot="0">
            <a:off x="4108475" y="1759073"/>
            <a:ext cx="9950730" cy="3368551"/>
          </a:xfrm>
          <a:prstGeom prst="rect">
            <a:avLst/>
          </a:prstGeom>
        </p:spPr>
        <p:txBody>
          <a:bodyPr anchor="t" rtlCol="false" tIns="0" lIns="0" bIns="0" rIns="0">
            <a:spAutoFit/>
          </a:bodyPr>
          <a:lstStyle/>
          <a:p>
            <a:pPr algn="ctr">
              <a:lnSpc>
                <a:spcPts val="8498"/>
              </a:lnSpc>
            </a:pPr>
            <a:r>
              <a:rPr lang="en-US" sz="10622" spc="-531">
                <a:solidFill>
                  <a:srgbClr val="F8FFFF"/>
                </a:solidFill>
                <a:latin typeface="Archivo Black"/>
              </a:rPr>
              <a:t>SOLAR RADIATION PREDICTION</a:t>
            </a:r>
          </a:p>
        </p:txBody>
      </p:sp>
      <p:sp>
        <p:nvSpPr>
          <p:cNvPr name="TextBox 15" id="15"/>
          <p:cNvSpPr txBox="true"/>
          <p:nvPr/>
        </p:nvSpPr>
        <p:spPr>
          <a:xfrm rot="0">
            <a:off x="5495925" y="5609590"/>
            <a:ext cx="7296150" cy="3648710"/>
          </a:xfrm>
          <a:prstGeom prst="rect">
            <a:avLst/>
          </a:prstGeom>
        </p:spPr>
        <p:txBody>
          <a:bodyPr anchor="t" rtlCol="false" tIns="0" lIns="0" bIns="0" rIns="0">
            <a:spAutoFit/>
          </a:bodyPr>
          <a:lstStyle/>
          <a:p>
            <a:pPr algn="ctr">
              <a:lnSpc>
                <a:spcPts val="4809"/>
              </a:lnSpc>
            </a:pPr>
            <a:r>
              <a:rPr lang="en-US" sz="3699">
                <a:solidFill>
                  <a:srgbClr val="000000"/>
                </a:solidFill>
                <a:latin typeface="Bitter"/>
              </a:rPr>
              <a:t>MADE BY:</a:t>
            </a:r>
          </a:p>
          <a:p>
            <a:pPr algn="ctr">
              <a:lnSpc>
                <a:spcPts val="4809"/>
              </a:lnSpc>
            </a:pPr>
            <a:r>
              <a:rPr lang="en-US" sz="3699">
                <a:solidFill>
                  <a:srgbClr val="000000"/>
                </a:solidFill>
                <a:latin typeface="Bitter"/>
              </a:rPr>
              <a:t>HARNOOR KAUR-2210990374</a:t>
            </a:r>
          </a:p>
          <a:p>
            <a:pPr algn="ctr">
              <a:lnSpc>
                <a:spcPts val="4809"/>
              </a:lnSpc>
            </a:pPr>
            <a:r>
              <a:rPr lang="en-US" sz="3699">
                <a:solidFill>
                  <a:srgbClr val="000000"/>
                </a:solidFill>
                <a:latin typeface="Bitter"/>
              </a:rPr>
              <a:t>HARSHITA BANSAL 2210990392</a:t>
            </a:r>
          </a:p>
          <a:p>
            <a:pPr algn="ctr">
              <a:lnSpc>
                <a:spcPts val="4809"/>
              </a:lnSpc>
            </a:pPr>
            <a:r>
              <a:rPr lang="en-US" sz="3699">
                <a:solidFill>
                  <a:srgbClr val="000000"/>
                </a:solidFill>
                <a:latin typeface="Bitter"/>
              </a:rPr>
              <a:t>HEENA 2210990397</a:t>
            </a:r>
          </a:p>
          <a:p>
            <a:pPr algn="ctr">
              <a:lnSpc>
                <a:spcPts val="4809"/>
              </a:lnSpc>
            </a:pPr>
            <a:r>
              <a:rPr lang="en-US" sz="3699">
                <a:solidFill>
                  <a:srgbClr val="000000"/>
                </a:solidFill>
                <a:latin typeface="Bitter"/>
              </a:rPr>
              <a:t>HIMANSHU 2210990405</a:t>
            </a:r>
          </a:p>
          <a:p>
            <a:pPr algn="ctr">
              <a:lnSpc>
                <a:spcPts val="480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4186320" y="3470110"/>
            <a:ext cx="10136319" cy="2980125"/>
          </a:xfrm>
          <a:custGeom>
            <a:avLst/>
            <a:gdLst/>
            <a:ahLst/>
            <a:cxnLst/>
            <a:rect r="r" b="b" t="t" l="l"/>
            <a:pathLst>
              <a:path h="2980125" w="10136319">
                <a:moveTo>
                  <a:pt x="0" y="0"/>
                </a:moveTo>
                <a:lnTo>
                  <a:pt x="10136320" y="0"/>
                </a:lnTo>
                <a:lnTo>
                  <a:pt x="10136320" y="2980126"/>
                </a:lnTo>
                <a:lnTo>
                  <a:pt x="0" y="2980126"/>
                </a:lnTo>
                <a:lnTo>
                  <a:pt x="0" y="0"/>
                </a:lnTo>
                <a:close/>
              </a:path>
            </a:pathLst>
          </a:custGeom>
          <a:blipFill>
            <a:blip r:embed="rId2"/>
            <a:stretch>
              <a:fillRect l="-60848" t="-179025" r="-64026" b="-170334"/>
            </a:stretch>
          </a:blipFill>
        </p:spPr>
      </p:sp>
      <p:sp>
        <p:nvSpPr>
          <p:cNvPr name="TextBox 3" id="3"/>
          <p:cNvSpPr txBox="true"/>
          <p:nvPr/>
        </p:nvSpPr>
        <p:spPr>
          <a:xfrm rot="0">
            <a:off x="562235" y="428625"/>
            <a:ext cx="7746006" cy="2400300"/>
          </a:xfrm>
          <a:prstGeom prst="rect">
            <a:avLst/>
          </a:prstGeom>
        </p:spPr>
        <p:txBody>
          <a:bodyPr anchor="t" rtlCol="false" tIns="0" lIns="0" bIns="0" rIns="0">
            <a:spAutoFit/>
          </a:bodyPr>
          <a:lstStyle/>
          <a:p>
            <a:pPr algn="l">
              <a:lnSpc>
                <a:spcPts val="9450"/>
              </a:lnSpc>
            </a:pPr>
            <a:r>
              <a:rPr lang="en-US" sz="7875" spc="-78">
                <a:solidFill>
                  <a:srgbClr val="061F4A"/>
                </a:solidFill>
                <a:latin typeface="DM Sans Bold"/>
              </a:rPr>
              <a:t>R2 score of 3-level models</a:t>
            </a:r>
          </a:p>
        </p:txBody>
      </p:sp>
      <p:sp>
        <p:nvSpPr>
          <p:cNvPr name="TextBox 4" id="4"/>
          <p:cNvSpPr txBox="true"/>
          <p:nvPr/>
        </p:nvSpPr>
        <p:spPr>
          <a:xfrm rot="0">
            <a:off x="1249660" y="6682761"/>
            <a:ext cx="16009640" cy="29806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When we move from 2-level to 3-level models, there is a slight improvement in terms of R2 score (approx 0.001), however the training time is several folds greater than 2-level models. This shows that multilevel statistical models can perform better prediction as compared to individual standard models. However, in this particular case, 2-level models are preferre</a:t>
            </a:r>
          </a:p>
        </p:txBody>
      </p:sp>
      <p:sp>
        <p:nvSpPr>
          <p:cNvPr name="Freeform 5" id="5"/>
          <p:cNvSpPr/>
          <p:nvPr/>
        </p:nvSpPr>
        <p:spPr>
          <a:xfrm flipH="false" flipV="false" rot="0">
            <a:off x="14988100" y="125659"/>
            <a:ext cx="3604700" cy="1550564"/>
          </a:xfrm>
          <a:custGeom>
            <a:avLst/>
            <a:gdLst/>
            <a:ahLst/>
            <a:cxnLst/>
            <a:rect r="r" b="b" t="t" l="l"/>
            <a:pathLst>
              <a:path h="1550564" w="3604700">
                <a:moveTo>
                  <a:pt x="0" y="0"/>
                </a:moveTo>
                <a:lnTo>
                  <a:pt x="3604700" y="0"/>
                </a:lnTo>
                <a:lnTo>
                  <a:pt x="3604700" y="1550564"/>
                </a:lnTo>
                <a:lnTo>
                  <a:pt x="0" y="1550564"/>
                </a:lnTo>
                <a:lnTo>
                  <a:pt x="0" y="0"/>
                </a:lnTo>
                <a:close/>
              </a:path>
            </a:pathLst>
          </a:custGeom>
          <a:blipFill>
            <a:blip r:embed="rId3"/>
            <a:stretch>
              <a:fillRect l="-336" t="0" r="-336"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1F4A"/>
        </a:solidFill>
      </p:bgPr>
    </p:bg>
    <p:spTree>
      <p:nvGrpSpPr>
        <p:cNvPr id="1" name=""/>
        <p:cNvGrpSpPr/>
        <p:nvPr/>
      </p:nvGrpSpPr>
      <p:grpSpPr>
        <a:xfrm>
          <a:off x="0" y="0"/>
          <a:ext cx="0" cy="0"/>
          <a:chOff x="0" y="0"/>
          <a:chExt cx="0" cy="0"/>
        </a:xfrm>
      </p:grpSpPr>
      <p:sp>
        <p:nvSpPr>
          <p:cNvPr name="Freeform 2" id="2"/>
          <p:cNvSpPr/>
          <p:nvPr/>
        </p:nvSpPr>
        <p:spPr>
          <a:xfrm flipH="false" flipV="false" rot="0">
            <a:off x="6633047" y="2673142"/>
            <a:ext cx="5147282" cy="3454004"/>
          </a:xfrm>
          <a:custGeom>
            <a:avLst/>
            <a:gdLst/>
            <a:ahLst/>
            <a:cxnLst/>
            <a:rect r="r" b="b" t="t" l="l"/>
            <a:pathLst>
              <a:path h="3454004" w="5147282">
                <a:moveTo>
                  <a:pt x="0" y="0"/>
                </a:moveTo>
                <a:lnTo>
                  <a:pt x="5147282" y="0"/>
                </a:lnTo>
                <a:lnTo>
                  <a:pt x="5147282" y="3454005"/>
                </a:lnTo>
                <a:lnTo>
                  <a:pt x="0" y="3454005"/>
                </a:lnTo>
                <a:lnTo>
                  <a:pt x="0" y="0"/>
                </a:lnTo>
                <a:close/>
              </a:path>
            </a:pathLst>
          </a:custGeom>
          <a:blipFill>
            <a:blip r:embed="rId2"/>
            <a:stretch>
              <a:fillRect l="-32323" t="-38088" r="-33075" b="-6721"/>
            </a:stretch>
          </a:blipFill>
        </p:spPr>
      </p:sp>
      <p:sp>
        <p:nvSpPr>
          <p:cNvPr name="Freeform 3" id="3"/>
          <p:cNvSpPr/>
          <p:nvPr/>
        </p:nvSpPr>
        <p:spPr>
          <a:xfrm flipH="false" flipV="false" rot="0">
            <a:off x="12528038" y="2673142"/>
            <a:ext cx="5201964" cy="3454004"/>
          </a:xfrm>
          <a:custGeom>
            <a:avLst/>
            <a:gdLst/>
            <a:ahLst/>
            <a:cxnLst/>
            <a:rect r="r" b="b" t="t" l="l"/>
            <a:pathLst>
              <a:path h="3454004" w="5201964">
                <a:moveTo>
                  <a:pt x="0" y="0"/>
                </a:moveTo>
                <a:lnTo>
                  <a:pt x="5201965" y="0"/>
                </a:lnTo>
                <a:lnTo>
                  <a:pt x="5201965" y="3454005"/>
                </a:lnTo>
                <a:lnTo>
                  <a:pt x="0" y="3454005"/>
                </a:lnTo>
                <a:lnTo>
                  <a:pt x="0" y="0"/>
                </a:lnTo>
                <a:close/>
              </a:path>
            </a:pathLst>
          </a:custGeom>
          <a:blipFill>
            <a:blip r:embed="rId3"/>
            <a:stretch>
              <a:fillRect l="-32189" t="-37567" r="-31645" b="-7396"/>
            </a:stretch>
          </a:blipFill>
        </p:spPr>
      </p:sp>
      <p:sp>
        <p:nvSpPr>
          <p:cNvPr name="Freeform 4" id="4"/>
          <p:cNvSpPr/>
          <p:nvPr/>
        </p:nvSpPr>
        <p:spPr>
          <a:xfrm flipH="false" flipV="false" rot="0">
            <a:off x="619772" y="2706058"/>
            <a:ext cx="5186303" cy="3421089"/>
          </a:xfrm>
          <a:custGeom>
            <a:avLst/>
            <a:gdLst/>
            <a:ahLst/>
            <a:cxnLst/>
            <a:rect r="r" b="b" t="t" l="l"/>
            <a:pathLst>
              <a:path h="3421089" w="5186303">
                <a:moveTo>
                  <a:pt x="0" y="0"/>
                </a:moveTo>
                <a:lnTo>
                  <a:pt x="5186303" y="0"/>
                </a:lnTo>
                <a:lnTo>
                  <a:pt x="5186303" y="3421089"/>
                </a:lnTo>
                <a:lnTo>
                  <a:pt x="0" y="3421089"/>
                </a:lnTo>
                <a:lnTo>
                  <a:pt x="0" y="0"/>
                </a:lnTo>
                <a:close/>
              </a:path>
            </a:pathLst>
          </a:custGeom>
          <a:blipFill>
            <a:blip r:embed="rId4"/>
            <a:stretch>
              <a:fillRect l="-73265" t="-77154" r="-72848" b="-42043"/>
            </a:stretch>
          </a:blipFill>
        </p:spPr>
      </p:sp>
      <p:sp>
        <p:nvSpPr>
          <p:cNvPr name="Freeform 5" id="5"/>
          <p:cNvSpPr/>
          <p:nvPr/>
        </p:nvSpPr>
        <p:spPr>
          <a:xfrm flipH="false" flipV="false" rot="0">
            <a:off x="3174016" y="6427606"/>
            <a:ext cx="5264119" cy="3519290"/>
          </a:xfrm>
          <a:custGeom>
            <a:avLst/>
            <a:gdLst/>
            <a:ahLst/>
            <a:cxnLst/>
            <a:rect r="r" b="b" t="t" l="l"/>
            <a:pathLst>
              <a:path h="3519290" w="5264119">
                <a:moveTo>
                  <a:pt x="0" y="0"/>
                </a:moveTo>
                <a:lnTo>
                  <a:pt x="5264118" y="0"/>
                </a:lnTo>
                <a:lnTo>
                  <a:pt x="5264118" y="3519289"/>
                </a:lnTo>
                <a:lnTo>
                  <a:pt x="0" y="3519289"/>
                </a:lnTo>
                <a:lnTo>
                  <a:pt x="0" y="0"/>
                </a:lnTo>
                <a:close/>
              </a:path>
            </a:pathLst>
          </a:custGeom>
          <a:blipFill>
            <a:blip r:embed="rId5"/>
            <a:stretch>
              <a:fillRect l="-32947" t="-36820" r="-33704" b="-9629"/>
            </a:stretch>
          </a:blipFill>
        </p:spPr>
      </p:sp>
      <p:sp>
        <p:nvSpPr>
          <p:cNvPr name="Freeform 6" id="6"/>
          <p:cNvSpPr/>
          <p:nvPr/>
        </p:nvSpPr>
        <p:spPr>
          <a:xfrm flipH="false" flipV="false" rot="0">
            <a:off x="9144000" y="6427606"/>
            <a:ext cx="5272658" cy="3573096"/>
          </a:xfrm>
          <a:custGeom>
            <a:avLst/>
            <a:gdLst/>
            <a:ahLst/>
            <a:cxnLst/>
            <a:rect r="r" b="b" t="t" l="l"/>
            <a:pathLst>
              <a:path h="3573096" w="5272658">
                <a:moveTo>
                  <a:pt x="0" y="0"/>
                </a:moveTo>
                <a:lnTo>
                  <a:pt x="5272658" y="0"/>
                </a:lnTo>
                <a:lnTo>
                  <a:pt x="5272658" y="3573096"/>
                </a:lnTo>
                <a:lnTo>
                  <a:pt x="0" y="3573096"/>
                </a:lnTo>
                <a:lnTo>
                  <a:pt x="0" y="0"/>
                </a:lnTo>
                <a:close/>
              </a:path>
            </a:pathLst>
          </a:custGeom>
          <a:blipFill>
            <a:blip r:embed="rId6"/>
            <a:stretch>
              <a:fillRect l="-32857" t="-37739" r="-35117" b="-7885"/>
            </a:stretch>
          </a:blipFill>
        </p:spPr>
      </p:sp>
      <p:sp>
        <p:nvSpPr>
          <p:cNvPr name="TextBox 7" id="7"/>
          <p:cNvSpPr txBox="true"/>
          <p:nvPr/>
        </p:nvSpPr>
        <p:spPr>
          <a:xfrm rot="0">
            <a:off x="493100" y="372853"/>
            <a:ext cx="9287224" cy="1967541"/>
          </a:xfrm>
          <a:prstGeom prst="rect">
            <a:avLst/>
          </a:prstGeom>
        </p:spPr>
        <p:txBody>
          <a:bodyPr anchor="t" rtlCol="false" tIns="0" lIns="0" bIns="0" rIns="0">
            <a:spAutoFit/>
          </a:bodyPr>
          <a:lstStyle/>
          <a:p>
            <a:pPr algn="l">
              <a:lnSpc>
                <a:spcPts val="5164"/>
              </a:lnSpc>
            </a:pPr>
            <a:r>
              <a:rPr lang="en-US" sz="4303" spc="-43">
                <a:solidFill>
                  <a:srgbClr val="F8FFFF"/>
                </a:solidFill>
                <a:latin typeface="DM Sans Bold"/>
              </a:rPr>
              <a:t>Feature Engineering with BoxCox, Log, Min-Max and Standard transformation</a:t>
            </a:r>
          </a:p>
        </p:txBody>
      </p:sp>
      <p:sp>
        <p:nvSpPr>
          <p:cNvPr name="Freeform 8" id="8"/>
          <p:cNvSpPr/>
          <p:nvPr/>
        </p:nvSpPr>
        <p:spPr>
          <a:xfrm flipH="false" flipV="false" rot="0">
            <a:off x="15137592" y="0"/>
            <a:ext cx="3150408" cy="1202415"/>
          </a:xfrm>
          <a:custGeom>
            <a:avLst/>
            <a:gdLst/>
            <a:ahLst/>
            <a:cxnLst/>
            <a:rect r="r" b="b" t="t" l="l"/>
            <a:pathLst>
              <a:path h="1202415" w="3150408">
                <a:moveTo>
                  <a:pt x="0" y="0"/>
                </a:moveTo>
                <a:lnTo>
                  <a:pt x="3150408" y="0"/>
                </a:lnTo>
                <a:lnTo>
                  <a:pt x="3150408" y="1202415"/>
                </a:lnTo>
                <a:lnTo>
                  <a:pt x="0" y="1202415"/>
                </a:lnTo>
                <a:lnTo>
                  <a:pt x="0" y="0"/>
                </a:lnTo>
                <a:close/>
              </a:path>
            </a:pathLst>
          </a:custGeom>
          <a:blipFill>
            <a:blip r:embed="rId7"/>
            <a:stretch>
              <a:fillRect l="0" t="-144" r="0" b="-144"/>
            </a:stretch>
          </a:blipFill>
        </p:spPr>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3613220" y="3546554"/>
            <a:ext cx="4046039" cy="3814877"/>
          </a:xfrm>
          <a:custGeom>
            <a:avLst/>
            <a:gdLst/>
            <a:ahLst/>
            <a:cxnLst/>
            <a:rect r="r" b="b" t="t" l="l"/>
            <a:pathLst>
              <a:path h="3814877" w="4046039">
                <a:moveTo>
                  <a:pt x="0" y="0"/>
                </a:moveTo>
                <a:lnTo>
                  <a:pt x="4046039" y="0"/>
                </a:lnTo>
                <a:lnTo>
                  <a:pt x="4046039" y="3814877"/>
                </a:lnTo>
                <a:lnTo>
                  <a:pt x="0" y="3814877"/>
                </a:lnTo>
                <a:lnTo>
                  <a:pt x="0" y="0"/>
                </a:lnTo>
                <a:close/>
              </a:path>
            </a:pathLst>
          </a:custGeom>
          <a:blipFill>
            <a:blip r:embed="rId2"/>
            <a:stretch>
              <a:fillRect l="-203615" t="-77551" r="-206449" b="-140269"/>
            </a:stretch>
          </a:blipFill>
        </p:spPr>
      </p:sp>
      <p:sp>
        <p:nvSpPr>
          <p:cNvPr name="Freeform 3" id="3"/>
          <p:cNvSpPr/>
          <p:nvPr/>
        </p:nvSpPr>
        <p:spPr>
          <a:xfrm flipH="false" flipV="false" rot="0">
            <a:off x="8641486" y="3546554"/>
            <a:ext cx="3929890" cy="3814877"/>
          </a:xfrm>
          <a:custGeom>
            <a:avLst/>
            <a:gdLst/>
            <a:ahLst/>
            <a:cxnLst/>
            <a:rect r="r" b="b" t="t" l="l"/>
            <a:pathLst>
              <a:path h="3814877" w="3929890">
                <a:moveTo>
                  <a:pt x="0" y="0"/>
                </a:moveTo>
                <a:lnTo>
                  <a:pt x="3929890" y="0"/>
                </a:lnTo>
                <a:lnTo>
                  <a:pt x="3929890" y="3814877"/>
                </a:lnTo>
                <a:lnTo>
                  <a:pt x="0" y="3814877"/>
                </a:lnTo>
                <a:lnTo>
                  <a:pt x="0" y="0"/>
                </a:lnTo>
                <a:close/>
              </a:path>
            </a:pathLst>
          </a:custGeom>
          <a:blipFill>
            <a:blip r:embed="rId3"/>
            <a:stretch>
              <a:fillRect l="-204560" t="-87193" r="-207951" b="-122984"/>
            </a:stretch>
          </a:blipFill>
        </p:spPr>
      </p:sp>
      <p:sp>
        <p:nvSpPr>
          <p:cNvPr name="TextBox 4" id="4"/>
          <p:cNvSpPr txBox="true"/>
          <p:nvPr/>
        </p:nvSpPr>
        <p:spPr>
          <a:xfrm rot="0">
            <a:off x="562235" y="428625"/>
            <a:ext cx="11471592" cy="2400300"/>
          </a:xfrm>
          <a:prstGeom prst="rect">
            <a:avLst/>
          </a:prstGeom>
        </p:spPr>
        <p:txBody>
          <a:bodyPr anchor="t" rtlCol="false" tIns="0" lIns="0" bIns="0" rIns="0">
            <a:spAutoFit/>
          </a:bodyPr>
          <a:lstStyle/>
          <a:p>
            <a:pPr algn="l">
              <a:lnSpc>
                <a:spcPts val="9450"/>
              </a:lnSpc>
            </a:pPr>
            <a:r>
              <a:rPr lang="en-US" sz="7875" spc="-78">
                <a:solidFill>
                  <a:srgbClr val="061F4A"/>
                </a:solidFill>
                <a:latin typeface="DM Sans Bold"/>
              </a:rPr>
              <a:t>Prediction with MultiLayer Perceptron</a:t>
            </a:r>
          </a:p>
        </p:txBody>
      </p:sp>
      <p:sp>
        <p:nvSpPr>
          <p:cNvPr name="TextBox 5" id="5"/>
          <p:cNvSpPr txBox="true"/>
          <p:nvPr/>
        </p:nvSpPr>
        <p:spPr>
          <a:xfrm rot="0">
            <a:off x="222452" y="3773945"/>
            <a:ext cx="7013262" cy="5679459"/>
          </a:xfrm>
          <a:prstGeom prst="rect">
            <a:avLst/>
          </a:prstGeom>
        </p:spPr>
        <p:txBody>
          <a:bodyPr anchor="t" rtlCol="false" tIns="0" lIns="0" bIns="0" rIns="0">
            <a:spAutoFit/>
          </a:bodyPr>
          <a:lstStyle/>
          <a:p>
            <a:pPr algn="just" marL="533994" indent="-266997" lvl="1">
              <a:lnSpc>
                <a:spcPts val="3462"/>
              </a:lnSpc>
              <a:buFont typeface="Arial"/>
              <a:buChar char="•"/>
            </a:pPr>
            <a:r>
              <a:rPr lang="en-US" sz="2473">
                <a:solidFill>
                  <a:srgbClr val="061F4A"/>
                </a:solidFill>
                <a:latin typeface="Canva Sans Bold"/>
              </a:rPr>
              <a:t>The graph is used to monitor the performance of a machine learning model over multiple epochs.</a:t>
            </a:r>
          </a:p>
          <a:p>
            <a:pPr algn="just" marL="533994" indent="-266997" lvl="1">
              <a:lnSpc>
                <a:spcPts val="3462"/>
              </a:lnSpc>
              <a:buFont typeface="Arial"/>
              <a:buChar char="•"/>
            </a:pPr>
            <a:r>
              <a:rPr lang="en-US" sz="2473">
                <a:solidFill>
                  <a:srgbClr val="061F4A"/>
                </a:solidFill>
                <a:latin typeface="Canva Sans Bold"/>
              </a:rPr>
              <a:t>The fluctuations in</a:t>
            </a:r>
            <a:r>
              <a:rPr lang="en-US" sz="2473">
                <a:solidFill>
                  <a:srgbClr val="061F4A"/>
                </a:solidFill>
                <a:latin typeface="Canva Sans Bold"/>
              </a:rPr>
              <a:t>dicate that the model's performance varies from epoch to epoch.</a:t>
            </a:r>
          </a:p>
          <a:p>
            <a:pPr algn="just" marL="533994" indent="-266997" lvl="1">
              <a:lnSpc>
                <a:spcPts val="3462"/>
              </a:lnSpc>
              <a:buFont typeface="Arial"/>
              <a:buChar char="•"/>
            </a:pPr>
            <a:r>
              <a:rPr lang="en-US" sz="2473">
                <a:solidFill>
                  <a:srgbClr val="061F4A"/>
                </a:solidFill>
                <a:latin typeface="Canva Sans Bold"/>
              </a:rPr>
              <a:t>The overall decreasing trend suggests that the model is learning and improving over time.</a:t>
            </a:r>
          </a:p>
          <a:p>
            <a:pPr algn="just" marL="533994" indent="-266997" lvl="1">
              <a:lnSpc>
                <a:spcPts val="3462"/>
              </a:lnSpc>
              <a:buFont typeface="Arial"/>
              <a:buChar char="•"/>
            </a:pPr>
            <a:r>
              <a:rPr lang="en-US" sz="2473">
                <a:solidFill>
                  <a:srgbClr val="061F4A"/>
                </a:solidFill>
                <a:latin typeface="Canva Sans Bold"/>
              </a:rPr>
              <a:t>The "best epoch" value is crucial for determining the optimal point at which the model performs best, which can be used for early stopping to prevent overfitting.</a:t>
            </a:r>
          </a:p>
        </p:txBody>
      </p:sp>
      <p:sp>
        <p:nvSpPr>
          <p:cNvPr name="Freeform 6" id="6"/>
          <p:cNvSpPr/>
          <p:nvPr/>
        </p:nvSpPr>
        <p:spPr>
          <a:xfrm flipH="false" flipV="false" rot="0">
            <a:off x="14858312" y="0"/>
            <a:ext cx="3604700" cy="1550564"/>
          </a:xfrm>
          <a:custGeom>
            <a:avLst/>
            <a:gdLst/>
            <a:ahLst/>
            <a:cxnLst/>
            <a:rect r="r" b="b" t="t" l="l"/>
            <a:pathLst>
              <a:path h="1550564" w="3604700">
                <a:moveTo>
                  <a:pt x="0" y="0"/>
                </a:moveTo>
                <a:lnTo>
                  <a:pt x="3604700" y="0"/>
                </a:lnTo>
                <a:lnTo>
                  <a:pt x="3604700" y="1550564"/>
                </a:lnTo>
                <a:lnTo>
                  <a:pt x="0" y="1550564"/>
                </a:lnTo>
                <a:lnTo>
                  <a:pt x="0" y="0"/>
                </a:lnTo>
                <a:close/>
              </a:path>
            </a:pathLst>
          </a:custGeom>
          <a:blipFill>
            <a:blip r:embed="rId4"/>
            <a:stretch>
              <a:fillRect l="-336" t="0" r="-336"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544486" y="3135244"/>
            <a:ext cx="9877144" cy="5164105"/>
          </a:xfrm>
          <a:custGeom>
            <a:avLst/>
            <a:gdLst/>
            <a:ahLst/>
            <a:cxnLst/>
            <a:rect r="r" b="b" t="t" l="l"/>
            <a:pathLst>
              <a:path h="5164105" w="9877144">
                <a:moveTo>
                  <a:pt x="0" y="0"/>
                </a:moveTo>
                <a:lnTo>
                  <a:pt x="9877144" y="0"/>
                </a:lnTo>
                <a:lnTo>
                  <a:pt x="9877144" y="5164105"/>
                </a:lnTo>
                <a:lnTo>
                  <a:pt x="0" y="5164105"/>
                </a:lnTo>
                <a:lnTo>
                  <a:pt x="0" y="0"/>
                </a:lnTo>
                <a:close/>
              </a:path>
            </a:pathLst>
          </a:custGeom>
          <a:blipFill>
            <a:blip r:embed="rId2"/>
            <a:stretch>
              <a:fillRect l="-76603" t="-17418" r="-77139" b="-158811"/>
            </a:stretch>
          </a:blipFill>
        </p:spPr>
      </p:sp>
      <p:sp>
        <p:nvSpPr>
          <p:cNvPr name="TextBox 3" id="3"/>
          <p:cNvSpPr txBox="true"/>
          <p:nvPr/>
        </p:nvSpPr>
        <p:spPr>
          <a:xfrm rot="0">
            <a:off x="562235" y="428625"/>
            <a:ext cx="11471592" cy="1200150"/>
          </a:xfrm>
          <a:prstGeom prst="rect">
            <a:avLst/>
          </a:prstGeom>
        </p:spPr>
        <p:txBody>
          <a:bodyPr anchor="t" rtlCol="false" tIns="0" lIns="0" bIns="0" rIns="0">
            <a:spAutoFit/>
          </a:bodyPr>
          <a:lstStyle/>
          <a:p>
            <a:pPr algn="l">
              <a:lnSpc>
                <a:spcPts val="9450"/>
              </a:lnSpc>
            </a:pPr>
            <a:r>
              <a:rPr lang="en-US" sz="7875" spc="-78">
                <a:solidFill>
                  <a:srgbClr val="061F4A"/>
                </a:solidFill>
                <a:latin typeface="DM Sans Bold"/>
              </a:rPr>
              <a:t>RESULT:</a:t>
            </a:r>
          </a:p>
        </p:txBody>
      </p:sp>
      <p:sp>
        <p:nvSpPr>
          <p:cNvPr name="Freeform 4" id="4"/>
          <p:cNvSpPr/>
          <p:nvPr/>
        </p:nvSpPr>
        <p:spPr>
          <a:xfrm flipH="false" flipV="false" rot="0">
            <a:off x="14882445" y="78211"/>
            <a:ext cx="3604700" cy="1550564"/>
          </a:xfrm>
          <a:custGeom>
            <a:avLst/>
            <a:gdLst/>
            <a:ahLst/>
            <a:cxnLst/>
            <a:rect r="r" b="b" t="t" l="l"/>
            <a:pathLst>
              <a:path h="1550564" w="3604700">
                <a:moveTo>
                  <a:pt x="0" y="0"/>
                </a:moveTo>
                <a:lnTo>
                  <a:pt x="3604700" y="0"/>
                </a:lnTo>
                <a:lnTo>
                  <a:pt x="3604700" y="1550564"/>
                </a:lnTo>
                <a:lnTo>
                  <a:pt x="0" y="1550564"/>
                </a:lnTo>
                <a:lnTo>
                  <a:pt x="0" y="0"/>
                </a:lnTo>
                <a:close/>
              </a:path>
            </a:pathLst>
          </a:custGeom>
          <a:blipFill>
            <a:blip r:embed="rId3"/>
            <a:stretch>
              <a:fillRect l="-336" t="0" r="-336" b="0"/>
            </a:stretch>
          </a:blipFill>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61F4A"/>
        </a:solidFill>
      </p:bgPr>
    </p:bg>
    <p:spTree>
      <p:nvGrpSpPr>
        <p:cNvPr id="1" name=""/>
        <p:cNvGrpSpPr/>
        <p:nvPr/>
      </p:nvGrpSpPr>
      <p:grpSpPr>
        <a:xfrm>
          <a:off x="0" y="0"/>
          <a:ext cx="0" cy="0"/>
          <a:chOff x="0" y="0"/>
          <a:chExt cx="0" cy="0"/>
        </a:xfrm>
      </p:grpSpPr>
      <p:sp>
        <p:nvSpPr>
          <p:cNvPr name="TextBox 2" id="2"/>
          <p:cNvSpPr txBox="true"/>
          <p:nvPr/>
        </p:nvSpPr>
        <p:spPr>
          <a:xfrm rot="0">
            <a:off x="32387" y="242887"/>
            <a:ext cx="18255613" cy="9789796"/>
          </a:xfrm>
          <a:prstGeom prst="rect">
            <a:avLst/>
          </a:prstGeom>
        </p:spPr>
        <p:txBody>
          <a:bodyPr anchor="t" rtlCol="false" tIns="0" lIns="0" bIns="0" rIns="0">
            <a:spAutoFit/>
          </a:bodyPr>
          <a:lstStyle/>
          <a:p>
            <a:pPr algn="l">
              <a:lnSpc>
                <a:spcPts val="8709"/>
              </a:lnSpc>
              <a:spcBef>
                <a:spcPct val="0"/>
              </a:spcBef>
            </a:pPr>
            <a:r>
              <a:rPr lang="en-US" sz="6699">
                <a:solidFill>
                  <a:srgbClr val="F8FFFF"/>
                </a:solidFill>
                <a:latin typeface="Bitter Bold"/>
              </a:rPr>
              <a:t>KEY FEATURES</a:t>
            </a:r>
          </a:p>
          <a:p>
            <a:pPr algn="l">
              <a:lnSpc>
                <a:spcPts val="3379"/>
              </a:lnSpc>
              <a:spcBef>
                <a:spcPct val="0"/>
              </a:spcBef>
            </a:pPr>
          </a:p>
          <a:p>
            <a:pPr algn="l" marL="561339" indent="-280669" lvl="1">
              <a:lnSpc>
                <a:spcPts val="3379"/>
              </a:lnSpc>
              <a:buFont typeface="Arial"/>
              <a:buChar char="•"/>
            </a:pPr>
            <a:r>
              <a:rPr lang="en-US" sz="2599" u="sng">
                <a:solidFill>
                  <a:srgbClr val="F8FFFF"/>
                </a:solidFill>
                <a:latin typeface="Bitter Bold"/>
              </a:rPr>
              <a:t>Advanced Machine Learning Techniques:</a:t>
            </a:r>
          </a:p>
          <a:p>
            <a:pPr algn="l">
              <a:lnSpc>
                <a:spcPts val="3379"/>
              </a:lnSpc>
              <a:spcBef>
                <a:spcPct val="0"/>
              </a:spcBef>
            </a:pPr>
            <a:r>
              <a:rPr lang="en-US" sz="2599">
                <a:solidFill>
                  <a:srgbClr val="F8FFFF"/>
                </a:solidFill>
                <a:latin typeface="Bitter"/>
              </a:rPr>
              <a:t>Utilization of various machine learning algorithms including linear regression, support vector machines, random forests, gradient boosting, and neural networks for improved prediction accuracy.</a:t>
            </a:r>
          </a:p>
          <a:p>
            <a:pPr algn="l">
              <a:lnSpc>
                <a:spcPts val="3379"/>
              </a:lnSpc>
              <a:spcBef>
                <a:spcPct val="0"/>
              </a:spcBef>
            </a:pPr>
            <a:r>
              <a:rPr lang="en-US" sz="2599">
                <a:solidFill>
                  <a:srgbClr val="F8FFFF"/>
                </a:solidFill>
                <a:latin typeface="Bitter"/>
              </a:rPr>
              <a:t>Exploration of ensemble learning methods, such as model averaging and stacking, to enhance prediction robustness.</a:t>
            </a:r>
          </a:p>
          <a:p>
            <a:pPr algn="l">
              <a:lnSpc>
                <a:spcPts val="3379"/>
              </a:lnSpc>
              <a:spcBef>
                <a:spcPct val="0"/>
              </a:spcBef>
            </a:pPr>
          </a:p>
          <a:p>
            <a:pPr algn="l" marL="561339" indent="-280669" lvl="1">
              <a:lnSpc>
                <a:spcPts val="3379"/>
              </a:lnSpc>
              <a:buFont typeface="Arial"/>
              <a:buChar char="•"/>
            </a:pPr>
            <a:r>
              <a:rPr lang="en-US" sz="2599" u="sng">
                <a:solidFill>
                  <a:srgbClr val="F8FFFF"/>
                </a:solidFill>
                <a:latin typeface="Bitter Bold"/>
              </a:rPr>
              <a:t>Comprehensive Data Collection and Preprocessing:</a:t>
            </a:r>
          </a:p>
          <a:p>
            <a:pPr algn="l">
              <a:lnSpc>
                <a:spcPts val="3379"/>
              </a:lnSpc>
              <a:spcBef>
                <a:spcPct val="0"/>
              </a:spcBef>
            </a:pPr>
            <a:r>
              <a:rPr lang="en-US" sz="2599">
                <a:solidFill>
                  <a:srgbClr val="F8FFFF"/>
                </a:solidFill>
                <a:latin typeface="Bitter"/>
              </a:rPr>
              <a:t>Collection of large-scale historical meteorological and solar radiation data from reliable sources.</a:t>
            </a:r>
          </a:p>
          <a:p>
            <a:pPr algn="l">
              <a:lnSpc>
                <a:spcPts val="3379"/>
              </a:lnSpc>
              <a:spcBef>
                <a:spcPct val="0"/>
              </a:spcBef>
            </a:pPr>
            <a:r>
              <a:rPr lang="en-US" sz="2599">
                <a:solidFill>
                  <a:srgbClr val="F8FFFF"/>
                </a:solidFill>
                <a:latin typeface="Bitter"/>
              </a:rPr>
              <a:t>Data cleansing to remove outliers, errors, and missing values, and standardization to ensure uniformity across variables.</a:t>
            </a:r>
          </a:p>
          <a:p>
            <a:pPr algn="l">
              <a:lnSpc>
                <a:spcPts val="3379"/>
              </a:lnSpc>
              <a:spcBef>
                <a:spcPct val="0"/>
              </a:spcBef>
            </a:pPr>
            <a:r>
              <a:rPr lang="en-US" sz="2599">
                <a:solidFill>
                  <a:srgbClr val="F8FFFF"/>
                </a:solidFill>
                <a:latin typeface="Bitter"/>
              </a:rPr>
              <a:t>Imputation of missing data using techniques like mean imputation, interpolation, and machine learning-based methods.</a:t>
            </a:r>
          </a:p>
          <a:p>
            <a:pPr algn="l">
              <a:lnSpc>
                <a:spcPts val="3379"/>
              </a:lnSpc>
              <a:spcBef>
                <a:spcPct val="0"/>
              </a:spcBef>
            </a:pPr>
          </a:p>
          <a:p>
            <a:pPr algn="l" marL="561339" indent="-280669" lvl="1">
              <a:lnSpc>
                <a:spcPts val="3379"/>
              </a:lnSpc>
              <a:buFont typeface="Arial"/>
              <a:buChar char="•"/>
            </a:pPr>
            <a:r>
              <a:rPr lang="en-US" sz="2599" u="sng">
                <a:solidFill>
                  <a:srgbClr val="F8FFFF"/>
                </a:solidFill>
                <a:latin typeface="Bitter Bold"/>
              </a:rPr>
              <a:t>Rigorous Model Training and Evaluation:</a:t>
            </a:r>
          </a:p>
          <a:p>
            <a:pPr algn="l">
              <a:lnSpc>
                <a:spcPts val="3379"/>
              </a:lnSpc>
              <a:spcBef>
                <a:spcPct val="0"/>
              </a:spcBef>
            </a:pPr>
            <a:r>
              <a:rPr lang="en-US" sz="2599">
                <a:solidFill>
                  <a:srgbClr val="F8FFFF"/>
                </a:solidFill>
                <a:latin typeface="Bitter"/>
              </a:rPr>
              <a:t>Training of multiple models using extensive training datasets and evaluation of their performance using metrics such as mean squared error (MSE), root mean squared error (RMSE), coefficient of determination (R²), and mean absolute error (MAE).</a:t>
            </a:r>
          </a:p>
          <a:p>
            <a:pPr algn="l">
              <a:lnSpc>
                <a:spcPts val="3379"/>
              </a:lnSpc>
              <a:spcBef>
                <a:spcPct val="0"/>
              </a:spcBef>
            </a:pPr>
            <a:r>
              <a:rPr lang="en-US" sz="2599">
                <a:solidFill>
                  <a:srgbClr val="F8FFFF"/>
                </a:solidFill>
                <a:latin typeface="Bitter"/>
              </a:rPr>
              <a:t>Implementation of cross-validation techniques, including k-fold cross-validation and time-series splitting, to assess model performance and generalization ability.</a:t>
            </a:r>
          </a:p>
        </p:txBody>
      </p:sp>
      <p:sp>
        <p:nvSpPr>
          <p:cNvPr name="Freeform 3" id="3"/>
          <p:cNvSpPr/>
          <p:nvPr/>
        </p:nvSpPr>
        <p:spPr>
          <a:xfrm flipH="false" flipV="false" rot="0">
            <a:off x="15137592" y="0"/>
            <a:ext cx="3150408" cy="1202415"/>
          </a:xfrm>
          <a:custGeom>
            <a:avLst/>
            <a:gdLst/>
            <a:ahLst/>
            <a:cxnLst/>
            <a:rect r="r" b="b" t="t" l="l"/>
            <a:pathLst>
              <a:path h="1202415" w="3150408">
                <a:moveTo>
                  <a:pt x="0" y="0"/>
                </a:moveTo>
                <a:lnTo>
                  <a:pt x="3150408" y="0"/>
                </a:lnTo>
                <a:lnTo>
                  <a:pt x="3150408" y="1202415"/>
                </a:lnTo>
                <a:lnTo>
                  <a:pt x="0" y="1202415"/>
                </a:lnTo>
                <a:lnTo>
                  <a:pt x="0" y="0"/>
                </a:lnTo>
                <a:close/>
              </a:path>
            </a:pathLst>
          </a:custGeom>
          <a:blipFill>
            <a:blip r:embed="rId2"/>
            <a:stretch>
              <a:fillRect l="0" t="-144" r="0" b="-144"/>
            </a:stretch>
          </a:blipFill>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EDEDED"/>
        </a:solidFill>
      </p:bgPr>
    </p:bg>
    <p:spTree>
      <p:nvGrpSpPr>
        <p:cNvPr id="1" name=""/>
        <p:cNvGrpSpPr/>
        <p:nvPr/>
      </p:nvGrpSpPr>
      <p:grpSpPr>
        <a:xfrm>
          <a:off x="0" y="0"/>
          <a:ext cx="0" cy="0"/>
          <a:chOff x="0" y="0"/>
          <a:chExt cx="0" cy="0"/>
        </a:xfrm>
      </p:grpSpPr>
      <p:sp>
        <p:nvSpPr>
          <p:cNvPr name="TextBox 2" id="2"/>
          <p:cNvSpPr txBox="true"/>
          <p:nvPr/>
        </p:nvSpPr>
        <p:spPr>
          <a:xfrm rot="0">
            <a:off x="257175" y="13970"/>
            <a:ext cx="18030825" cy="10333990"/>
          </a:xfrm>
          <a:prstGeom prst="rect">
            <a:avLst/>
          </a:prstGeom>
        </p:spPr>
        <p:txBody>
          <a:bodyPr anchor="t" rtlCol="false" tIns="0" lIns="0" bIns="0" rIns="0">
            <a:spAutoFit/>
          </a:bodyPr>
          <a:lstStyle/>
          <a:p>
            <a:pPr algn="l" marL="561339" indent="-280669" lvl="1">
              <a:lnSpc>
                <a:spcPts val="3379"/>
              </a:lnSpc>
              <a:buFont typeface="Arial"/>
              <a:buChar char="•"/>
            </a:pPr>
            <a:r>
              <a:rPr lang="en-US" sz="2599" u="sng">
                <a:solidFill>
                  <a:srgbClr val="061F4A"/>
                </a:solidFill>
                <a:latin typeface="Bitter Bold"/>
              </a:rPr>
              <a:t>Hyperparameter Tuning:</a:t>
            </a:r>
          </a:p>
          <a:p>
            <a:pPr algn="l">
              <a:lnSpc>
                <a:spcPts val="3379"/>
              </a:lnSpc>
              <a:spcBef>
                <a:spcPct val="0"/>
              </a:spcBef>
            </a:pPr>
            <a:r>
              <a:rPr lang="en-US" sz="2599">
                <a:solidFill>
                  <a:srgbClr val="061F4A"/>
                </a:solidFill>
                <a:latin typeface="Bitter"/>
              </a:rPr>
              <a:t>Fine-tuning of model hyperparameters using grid search, random search, or Bayesian optimization to optimize performance.</a:t>
            </a:r>
          </a:p>
          <a:p>
            <a:pPr algn="l">
              <a:lnSpc>
                <a:spcPts val="3379"/>
              </a:lnSpc>
              <a:spcBef>
                <a:spcPct val="0"/>
              </a:spcBef>
            </a:pPr>
            <a:r>
              <a:rPr lang="en-US" sz="2599">
                <a:solidFill>
                  <a:srgbClr val="061F4A"/>
                </a:solidFill>
                <a:latin typeface="Bitter"/>
              </a:rPr>
              <a:t>Adjusting hyperparameters like learning rate, regularization strength, tree depth, and number of hidden layers for improved accuracy and generalization.</a:t>
            </a:r>
          </a:p>
          <a:p>
            <a:pPr algn="l">
              <a:lnSpc>
                <a:spcPts val="3379"/>
              </a:lnSpc>
              <a:spcBef>
                <a:spcPct val="0"/>
              </a:spcBef>
            </a:pPr>
          </a:p>
          <a:p>
            <a:pPr algn="l" marL="561339" indent="-280669" lvl="1">
              <a:lnSpc>
                <a:spcPts val="3379"/>
              </a:lnSpc>
              <a:buFont typeface="Arial"/>
              <a:buChar char="•"/>
            </a:pPr>
            <a:r>
              <a:rPr lang="en-US" sz="2599" u="sng">
                <a:solidFill>
                  <a:srgbClr val="061F4A"/>
                </a:solidFill>
                <a:latin typeface="Bitter Bold"/>
              </a:rPr>
              <a:t>Model Interpretation and Visualization:</a:t>
            </a:r>
          </a:p>
          <a:p>
            <a:pPr algn="l">
              <a:lnSpc>
                <a:spcPts val="3379"/>
              </a:lnSpc>
              <a:spcBef>
                <a:spcPct val="0"/>
              </a:spcBef>
            </a:pPr>
            <a:r>
              <a:rPr lang="en-US" sz="2599">
                <a:solidFill>
                  <a:srgbClr val="061F4A"/>
                </a:solidFill>
                <a:latin typeface="Bitter"/>
              </a:rPr>
              <a:t>Analysis of learned patterns and relationships within the machine learning models to understand factors influencing solar radiation prediction.</a:t>
            </a:r>
          </a:p>
          <a:p>
            <a:pPr algn="l">
              <a:lnSpc>
                <a:spcPts val="3379"/>
              </a:lnSpc>
              <a:spcBef>
                <a:spcPct val="0"/>
              </a:spcBef>
            </a:pPr>
            <a:r>
              <a:rPr lang="en-US" sz="2599">
                <a:solidFill>
                  <a:srgbClr val="061F4A"/>
                </a:solidFill>
                <a:latin typeface="Bitter"/>
              </a:rPr>
              <a:t>Visualization of model predictions and feature importance scores to facilitate interpretation and decision-making.</a:t>
            </a:r>
          </a:p>
          <a:p>
            <a:pPr algn="l">
              <a:lnSpc>
                <a:spcPts val="3379"/>
              </a:lnSpc>
              <a:spcBef>
                <a:spcPct val="0"/>
              </a:spcBef>
            </a:pPr>
          </a:p>
          <a:p>
            <a:pPr algn="l" marL="561339" indent="-280669" lvl="1">
              <a:lnSpc>
                <a:spcPts val="3379"/>
              </a:lnSpc>
              <a:buFont typeface="Arial"/>
              <a:buChar char="•"/>
            </a:pPr>
            <a:r>
              <a:rPr lang="en-US" sz="2599" u="sng">
                <a:solidFill>
                  <a:srgbClr val="061F4A"/>
                </a:solidFill>
                <a:latin typeface="Bitter Bold"/>
              </a:rPr>
              <a:t>Real-World Application and Deployment:</a:t>
            </a:r>
          </a:p>
          <a:p>
            <a:pPr algn="l">
              <a:lnSpc>
                <a:spcPts val="3379"/>
              </a:lnSpc>
              <a:spcBef>
                <a:spcPct val="0"/>
              </a:spcBef>
            </a:pPr>
            <a:r>
              <a:rPr lang="en-US" sz="2599">
                <a:solidFill>
                  <a:srgbClr val="061F4A"/>
                </a:solidFill>
                <a:latin typeface="Bitter"/>
              </a:rPr>
              <a:t>Deployment of the predictive model in operational settings, such as solar power plants, weather forecasting systems, and environmental monitoring networks.</a:t>
            </a:r>
          </a:p>
          <a:p>
            <a:pPr algn="l">
              <a:lnSpc>
                <a:spcPts val="3379"/>
              </a:lnSpc>
              <a:spcBef>
                <a:spcPct val="0"/>
              </a:spcBef>
            </a:pPr>
            <a:r>
              <a:rPr lang="en-US" sz="2599">
                <a:solidFill>
                  <a:srgbClr val="061F4A"/>
                </a:solidFill>
                <a:latin typeface="Bitter"/>
              </a:rPr>
              <a:t>Continuous monitoring and periodic updates to maintain model accuracy and relevance with new data.</a:t>
            </a:r>
          </a:p>
          <a:p>
            <a:pPr algn="l">
              <a:lnSpc>
                <a:spcPts val="3379"/>
              </a:lnSpc>
              <a:spcBef>
                <a:spcPct val="0"/>
              </a:spcBef>
            </a:pPr>
          </a:p>
          <a:p>
            <a:pPr algn="l" marL="561339" indent="-280669" lvl="1">
              <a:lnSpc>
                <a:spcPts val="3379"/>
              </a:lnSpc>
              <a:buFont typeface="Arial"/>
              <a:buChar char="•"/>
            </a:pPr>
            <a:r>
              <a:rPr lang="en-US" sz="2599" u="sng">
                <a:solidFill>
                  <a:srgbClr val="061F4A"/>
                </a:solidFill>
                <a:latin typeface="Bitter Bold"/>
              </a:rPr>
              <a:t>Significant Benefits and Impact:</a:t>
            </a:r>
          </a:p>
          <a:p>
            <a:pPr algn="l">
              <a:lnSpc>
                <a:spcPts val="3379"/>
              </a:lnSpc>
              <a:spcBef>
                <a:spcPct val="0"/>
              </a:spcBef>
            </a:pPr>
            <a:r>
              <a:rPr lang="en-US" sz="2599">
                <a:solidFill>
                  <a:srgbClr val="061F4A"/>
                </a:solidFill>
                <a:latin typeface="Bitter"/>
              </a:rPr>
              <a:t>Enhanced accuracy and reliability of solar radiation predictions, supporting better decision-making in solar power generation, weather forecasting, and agricultural planning.</a:t>
            </a:r>
          </a:p>
          <a:p>
            <a:pPr algn="l">
              <a:lnSpc>
                <a:spcPts val="3379"/>
              </a:lnSpc>
              <a:spcBef>
                <a:spcPct val="0"/>
              </a:spcBef>
            </a:pPr>
            <a:r>
              <a:rPr lang="en-US" sz="2599">
                <a:solidFill>
                  <a:srgbClr val="061F4A"/>
                </a:solidFill>
                <a:latin typeface="Bitter"/>
              </a:rPr>
              <a:t>Contribution to the optimization of solar energy systems, leading to improved efficiency, cost-effectiveness, and reduced reliance on fossil fuels.</a:t>
            </a:r>
          </a:p>
          <a:p>
            <a:pPr algn="l">
              <a:lnSpc>
                <a:spcPts val="3379"/>
              </a:lnSpc>
              <a:spcBef>
                <a:spcPct val="0"/>
              </a:spcBef>
            </a:pPr>
            <a:r>
              <a:rPr lang="en-US" sz="2599">
                <a:solidFill>
                  <a:srgbClr val="061F4A"/>
                </a:solidFill>
                <a:latin typeface="Bitter"/>
              </a:rPr>
              <a:t>Promotion of sustainable energy solutions and climate change mitigation efforts through advanced predictive capabilities.</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61F4A"/>
        </a:solidFill>
      </p:bgPr>
    </p:bg>
    <p:spTree>
      <p:nvGrpSpPr>
        <p:cNvPr id="1" name=""/>
        <p:cNvGrpSpPr/>
        <p:nvPr/>
      </p:nvGrpSpPr>
      <p:grpSpPr>
        <a:xfrm>
          <a:off x="0" y="0"/>
          <a:ext cx="0" cy="0"/>
          <a:chOff x="0" y="0"/>
          <a:chExt cx="0" cy="0"/>
        </a:xfrm>
      </p:grpSpPr>
      <p:sp>
        <p:nvSpPr>
          <p:cNvPr name="TextBox 2" id="2"/>
          <p:cNvSpPr txBox="true"/>
          <p:nvPr/>
        </p:nvSpPr>
        <p:spPr>
          <a:xfrm rot="0">
            <a:off x="921745" y="-171450"/>
            <a:ext cx="7941350" cy="1566544"/>
          </a:xfrm>
          <a:prstGeom prst="rect">
            <a:avLst/>
          </a:prstGeom>
        </p:spPr>
        <p:txBody>
          <a:bodyPr anchor="t" rtlCol="false" tIns="0" lIns="0" bIns="0" rIns="0">
            <a:spAutoFit/>
          </a:bodyPr>
          <a:lstStyle/>
          <a:p>
            <a:pPr algn="ctr">
              <a:lnSpc>
                <a:spcPts val="12880"/>
              </a:lnSpc>
            </a:pPr>
            <a:r>
              <a:rPr lang="en-US" sz="9200">
                <a:solidFill>
                  <a:srgbClr val="F8FFFF"/>
                </a:solidFill>
                <a:latin typeface="Canva Sans Bold"/>
              </a:rPr>
              <a:t>CONCLUSION</a:t>
            </a:r>
          </a:p>
        </p:txBody>
      </p:sp>
      <p:sp>
        <p:nvSpPr>
          <p:cNvPr name="TextBox 3" id="3"/>
          <p:cNvSpPr txBox="true"/>
          <p:nvPr/>
        </p:nvSpPr>
        <p:spPr>
          <a:xfrm rot="0">
            <a:off x="233444" y="1715770"/>
            <a:ext cx="18054556" cy="8571230"/>
          </a:xfrm>
          <a:prstGeom prst="rect">
            <a:avLst/>
          </a:prstGeom>
        </p:spPr>
        <p:txBody>
          <a:bodyPr anchor="t" rtlCol="false" tIns="0" lIns="0" bIns="0" rIns="0">
            <a:spAutoFit/>
          </a:bodyPr>
          <a:lstStyle/>
          <a:p>
            <a:pPr algn="l" marL="669286" indent="-334643" lvl="1">
              <a:lnSpc>
                <a:spcPts val="4029"/>
              </a:lnSpc>
              <a:buFont typeface="Arial"/>
              <a:buChar char="•"/>
            </a:pPr>
            <a:r>
              <a:rPr lang="en-US" sz="3099">
                <a:solidFill>
                  <a:srgbClr val="F8FFFF"/>
                </a:solidFill>
                <a:latin typeface="Bitter"/>
              </a:rPr>
              <a:t>In this study, we developed a machine learning-based approach for predicting solar radiation, leveraging historical meteorological data and advanced regression techniques. Our primary goal was to address the limitations of traditional prediction models and improve the accuracy and reliability of solar radiation forecasts.</a:t>
            </a:r>
          </a:p>
          <a:p>
            <a:pPr algn="l">
              <a:lnSpc>
                <a:spcPts val="4029"/>
              </a:lnSpc>
            </a:pPr>
          </a:p>
          <a:p>
            <a:pPr algn="l" marL="669286" indent="-334643" lvl="1">
              <a:lnSpc>
                <a:spcPts val="4029"/>
              </a:lnSpc>
              <a:buFont typeface="Arial"/>
              <a:buChar char="•"/>
            </a:pPr>
            <a:r>
              <a:rPr lang="en-US" sz="3099">
                <a:solidFill>
                  <a:srgbClr val="F8FFFF"/>
                </a:solidFill>
                <a:latin typeface="Bitter"/>
              </a:rPr>
              <a:t>Through our methodology, we meticulously collected and preprocessed large-scale meteorological and solar radiation datasets, ensuring data quality and consistency. Exploratory data analysis provided valuable insights into the relationships and patterns within the data, guiding the feature engineering process to extract relevant predictors for solar radiation.</a:t>
            </a:r>
          </a:p>
          <a:p>
            <a:pPr algn="l">
              <a:lnSpc>
                <a:spcPts val="4029"/>
              </a:lnSpc>
            </a:pPr>
          </a:p>
          <a:p>
            <a:pPr algn="l" marL="669286" indent="-334643" lvl="1">
              <a:lnSpc>
                <a:spcPts val="4029"/>
              </a:lnSpc>
              <a:buFont typeface="Arial"/>
              <a:buChar char="•"/>
            </a:pPr>
            <a:r>
              <a:rPr lang="en-US" sz="3099">
                <a:solidFill>
                  <a:srgbClr val="F8FFFF"/>
                </a:solidFill>
                <a:latin typeface="Bitter"/>
              </a:rPr>
              <a:t>We implemented various machine learning algorithms, including linear regression, support vector machines, random forests, and neural networks. By rigorously training and evaluating these models, we identified the most effective techniques for accurate solar radiation prediction. Hyperparameter tuning and ensemble learning further enhanced the models' performance, demonstrating the potential of machine learning in capturing complex atmospheric interactions.</a:t>
            </a:r>
          </a:p>
        </p:txBody>
      </p:sp>
      <p:sp>
        <p:nvSpPr>
          <p:cNvPr name="Freeform 4" id="4"/>
          <p:cNvSpPr/>
          <p:nvPr/>
        </p:nvSpPr>
        <p:spPr>
          <a:xfrm flipH="false" flipV="false" rot="0">
            <a:off x="15137592" y="0"/>
            <a:ext cx="3150408" cy="1202415"/>
          </a:xfrm>
          <a:custGeom>
            <a:avLst/>
            <a:gdLst/>
            <a:ahLst/>
            <a:cxnLst/>
            <a:rect r="r" b="b" t="t" l="l"/>
            <a:pathLst>
              <a:path h="1202415" w="3150408">
                <a:moveTo>
                  <a:pt x="0" y="0"/>
                </a:moveTo>
                <a:lnTo>
                  <a:pt x="3150408" y="0"/>
                </a:lnTo>
                <a:lnTo>
                  <a:pt x="3150408" y="1202415"/>
                </a:lnTo>
                <a:lnTo>
                  <a:pt x="0" y="1202415"/>
                </a:lnTo>
                <a:lnTo>
                  <a:pt x="0" y="0"/>
                </a:lnTo>
                <a:close/>
              </a:path>
            </a:pathLst>
          </a:custGeom>
          <a:blipFill>
            <a:blip r:embed="rId2"/>
            <a:stretch>
              <a:fillRect l="0" t="-144" r="0" b="-144"/>
            </a:stretch>
          </a:blipFill>
        </p:spPr>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p:cSld>
    <p:bg>
      <p:bgPr>
        <a:solidFill>
          <a:srgbClr val="EDEDED"/>
        </a:solidFill>
      </p:bgPr>
    </p:bg>
    <p:spTree>
      <p:nvGrpSpPr>
        <p:cNvPr id="1" name=""/>
        <p:cNvGrpSpPr/>
        <p:nvPr/>
      </p:nvGrpSpPr>
      <p:grpSpPr>
        <a:xfrm>
          <a:off x="0" y="0"/>
          <a:ext cx="0" cy="0"/>
          <a:chOff x="0" y="0"/>
          <a:chExt cx="0" cy="0"/>
        </a:xfrm>
      </p:grpSpPr>
      <p:sp>
        <p:nvSpPr>
          <p:cNvPr name="TextBox 2" id="2"/>
          <p:cNvSpPr txBox="true"/>
          <p:nvPr/>
        </p:nvSpPr>
        <p:spPr>
          <a:xfrm rot="0">
            <a:off x="182137" y="990600"/>
            <a:ext cx="17644101" cy="8903335"/>
          </a:xfrm>
          <a:prstGeom prst="rect">
            <a:avLst/>
          </a:prstGeom>
        </p:spPr>
        <p:txBody>
          <a:bodyPr anchor="t" rtlCol="false" tIns="0" lIns="0" bIns="0" rIns="0">
            <a:spAutoFit/>
          </a:bodyPr>
          <a:lstStyle/>
          <a:p>
            <a:pPr algn="l" marL="690876" indent="-345438" lvl="1">
              <a:lnSpc>
                <a:spcPts val="4159"/>
              </a:lnSpc>
              <a:buFont typeface="Arial"/>
              <a:buChar char="•"/>
            </a:pPr>
            <a:r>
              <a:rPr lang="en-US" sz="3199">
                <a:solidFill>
                  <a:srgbClr val="061F4A"/>
                </a:solidFill>
                <a:latin typeface="Bitter"/>
              </a:rPr>
              <a:t>Our results showcased significant improvements in prediction accuracy compared to traditional methods. The machine learning models effectively incorporated diverse meteorological variables, such as temperature, humidity, cloud cover, and wind speed, to provide reliable forecasts across different environmental conditions and geographical locations.</a:t>
            </a:r>
          </a:p>
          <a:p>
            <a:pPr algn="l">
              <a:lnSpc>
                <a:spcPts val="4159"/>
              </a:lnSpc>
            </a:pPr>
          </a:p>
          <a:p>
            <a:pPr algn="l" marL="690876" indent="-345438" lvl="1">
              <a:lnSpc>
                <a:spcPts val="4159"/>
              </a:lnSpc>
              <a:buFont typeface="Arial"/>
              <a:buChar char="•"/>
            </a:pPr>
            <a:r>
              <a:rPr lang="en-US" sz="3199">
                <a:solidFill>
                  <a:srgbClr val="061F4A"/>
                </a:solidFill>
                <a:latin typeface="Bitter"/>
              </a:rPr>
              <a:t>The successful deployment of our predictive model in operational settings highlights its practical utility for solar power generation, weather forecasting, and agricultural planning. By enabling better decision-making and resource allocation, our approach contributes to the optimization of solar energy systems and supports efforts towards sustainable energy solutions and climate change mitigation.</a:t>
            </a:r>
          </a:p>
          <a:p>
            <a:pPr algn="l">
              <a:lnSpc>
                <a:spcPts val="4159"/>
              </a:lnSpc>
            </a:pPr>
          </a:p>
          <a:p>
            <a:pPr algn="l" marL="690876" indent="-345438" lvl="1">
              <a:lnSpc>
                <a:spcPts val="4159"/>
              </a:lnSpc>
              <a:buFont typeface="Arial"/>
              <a:buChar char="•"/>
            </a:pPr>
            <a:r>
              <a:rPr lang="en-US" sz="3199">
                <a:solidFill>
                  <a:srgbClr val="061F4A"/>
                </a:solidFill>
                <a:latin typeface="Bitter"/>
              </a:rPr>
              <a:t>Overall, this project underscores the transformative potential of machine learning techniques in advancing solar radiation prediction. By harnessing big data analytics and AI, we have made significant strides towards more accurate and reliable forecasting, paving the way for enhanced efficiency and sustainability in renewable energy applications.</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1F4A"/>
        </a:solidFill>
      </p:bgPr>
    </p:bg>
    <p:spTree>
      <p:nvGrpSpPr>
        <p:cNvPr id="1" name=""/>
        <p:cNvGrpSpPr/>
        <p:nvPr/>
      </p:nvGrpSpPr>
      <p:grpSpPr>
        <a:xfrm>
          <a:off x="0" y="0"/>
          <a:ext cx="0" cy="0"/>
          <a:chOff x="0" y="0"/>
          <a:chExt cx="0" cy="0"/>
        </a:xfrm>
      </p:grpSpPr>
      <p:sp>
        <p:nvSpPr>
          <p:cNvPr name="TextBox 2" id="2"/>
          <p:cNvSpPr txBox="true"/>
          <p:nvPr/>
        </p:nvSpPr>
        <p:spPr>
          <a:xfrm rot="0">
            <a:off x="228911" y="3128645"/>
            <a:ext cx="17830178" cy="7158355"/>
          </a:xfrm>
          <a:prstGeom prst="rect">
            <a:avLst/>
          </a:prstGeom>
        </p:spPr>
        <p:txBody>
          <a:bodyPr anchor="t" rtlCol="false" tIns="0" lIns="0" bIns="0" rIns="0">
            <a:spAutoFit/>
          </a:bodyPr>
          <a:lstStyle/>
          <a:p>
            <a:pPr algn="just" marL="734055" indent="-367027" lvl="1">
              <a:lnSpc>
                <a:spcPts val="4419"/>
              </a:lnSpc>
              <a:buFont typeface="Arial"/>
              <a:buChar char="•"/>
            </a:pPr>
            <a:r>
              <a:rPr lang="en-US" sz="3399">
                <a:solidFill>
                  <a:srgbClr val="FFFFFF"/>
                </a:solidFill>
                <a:latin typeface="Bitter"/>
              </a:rPr>
              <a:t>The problem at hand involves the development of an accurate and reliable predictive model for solar radiation. Solar radiation prediction is crucial for various applications, including solar power generation, weather forecasting, and agricultural planning. Traditional methods often struggle to accurately capture the complex interactions between atmospheric parameters, leading to limited prediction accuracy and reliability.</a:t>
            </a:r>
          </a:p>
          <a:p>
            <a:pPr algn="just" marL="734055" indent="-367027" lvl="1">
              <a:lnSpc>
                <a:spcPts val="4419"/>
              </a:lnSpc>
              <a:buFont typeface="Arial"/>
              <a:buChar char="•"/>
            </a:pPr>
            <a:r>
              <a:rPr lang="en-US" sz="3399">
                <a:solidFill>
                  <a:srgbClr val="FFFFFF"/>
                </a:solidFill>
                <a:latin typeface="Bitter"/>
              </a:rPr>
              <a:t>The ultimate goal is to develop a predictive model that can provide accurate and timely forecasts of solar radiation, enabling better decision-making in various sectors, including energy, agriculture, and environmental management. By addressing the challenges associated with solar radiation prediction, this research aims to contribute to the advancement of renewable energy technologies and support efforts to mitigate climate change and promote sustainable development.</a:t>
            </a:r>
          </a:p>
          <a:p>
            <a:pPr algn="just">
              <a:lnSpc>
                <a:spcPts val="4289"/>
              </a:lnSpc>
              <a:spcBef>
                <a:spcPct val="0"/>
              </a:spcBef>
            </a:pPr>
          </a:p>
        </p:txBody>
      </p:sp>
      <p:sp>
        <p:nvSpPr>
          <p:cNvPr name="Freeform 3" id="3"/>
          <p:cNvSpPr/>
          <p:nvPr/>
        </p:nvSpPr>
        <p:spPr>
          <a:xfrm flipH="false" flipV="false" rot="0">
            <a:off x="14908681" y="193273"/>
            <a:ext cx="3150408" cy="1202415"/>
          </a:xfrm>
          <a:custGeom>
            <a:avLst/>
            <a:gdLst/>
            <a:ahLst/>
            <a:cxnLst/>
            <a:rect r="r" b="b" t="t" l="l"/>
            <a:pathLst>
              <a:path h="1202415" w="3150408">
                <a:moveTo>
                  <a:pt x="0" y="0"/>
                </a:moveTo>
                <a:lnTo>
                  <a:pt x="3150408" y="0"/>
                </a:lnTo>
                <a:lnTo>
                  <a:pt x="3150408" y="1202415"/>
                </a:lnTo>
                <a:lnTo>
                  <a:pt x="0" y="1202415"/>
                </a:lnTo>
                <a:lnTo>
                  <a:pt x="0" y="0"/>
                </a:lnTo>
                <a:close/>
              </a:path>
            </a:pathLst>
          </a:custGeom>
          <a:blipFill>
            <a:blip r:embed="rId2"/>
            <a:stretch>
              <a:fillRect l="0" t="-144" r="0" b="-144"/>
            </a:stretch>
          </a:blipFill>
        </p:spPr>
      </p:sp>
      <p:sp>
        <p:nvSpPr>
          <p:cNvPr name="TextBox 4" id="4"/>
          <p:cNvSpPr txBox="true"/>
          <p:nvPr/>
        </p:nvSpPr>
        <p:spPr>
          <a:xfrm rot="0">
            <a:off x="-743949" y="107548"/>
            <a:ext cx="8154901" cy="2741299"/>
          </a:xfrm>
          <a:prstGeom prst="rect">
            <a:avLst/>
          </a:prstGeom>
        </p:spPr>
        <p:txBody>
          <a:bodyPr anchor="t" rtlCol="false" tIns="0" lIns="0" bIns="0" rIns="0">
            <a:spAutoFit/>
          </a:bodyPr>
          <a:lstStyle/>
          <a:p>
            <a:pPr algn="ctr">
              <a:lnSpc>
                <a:spcPts val="10919"/>
              </a:lnSpc>
              <a:spcBef>
                <a:spcPct val="0"/>
              </a:spcBef>
            </a:pPr>
            <a:r>
              <a:rPr lang="en-US" sz="8399">
                <a:solidFill>
                  <a:srgbClr val="FFFFFF"/>
                </a:solidFill>
                <a:latin typeface="Bitter"/>
              </a:rPr>
              <a:t> Problem Statement</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1F4A"/>
        </a:solidFill>
      </p:bgPr>
    </p:bg>
    <p:spTree>
      <p:nvGrpSpPr>
        <p:cNvPr id="1" name=""/>
        <p:cNvGrpSpPr/>
        <p:nvPr/>
      </p:nvGrpSpPr>
      <p:grpSpPr>
        <a:xfrm>
          <a:off x="0" y="0"/>
          <a:ext cx="0" cy="0"/>
          <a:chOff x="0" y="0"/>
          <a:chExt cx="0" cy="0"/>
        </a:xfrm>
      </p:grpSpPr>
      <p:sp>
        <p:nvSpPr>
          <p:cNvPr name="Freeform 2" id="2"/>
          <p:cNvSpPr/>
          <p:nvPr/>
        </p:nvSpPr>
        <p:spPr>
          <a:xfrm flipH="false" flipV="false" rot="0">
            <a:off x="8651983" y="8347798"/>
            <a:ext cx="796623" cy="796623"/>
          </a:xfrm>
          <a:custGeom>
            <a:avLst/>
            <a:gdLst/>
            <a:ahLst/>
            <a:cxnLst/>
            <a:rect r="r" b="b" t="t" l="l"/>
            <a:pathLst>
              <a:path h="796623" w="796623">
                <a:moveTo>
                  <a:pt x="0" y="0"/>
                </a:moveTo>
                <a:lnTo>
                  <a:pt x="796623" y="0"/>
                </a:lnTo>
                <a:lnTo>
                  <a:pt x="796623" y="796622"/>
                </a:lnTo>
                <a:lnTo>
                  <a:pt x="0" y="796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52555" y="582534"/>
            <a:ext cx="433480" cy="433480"/>
          </a:xfrm>
          <a:custGeom>
            <a:avLst/>
            <a:gdLst/>
            <a:ahLst/>
            <a:cxnLst/>
            <a:rect r="r" b="b" t="t" l="l"/>
            <a:pathLst>
              <a:path h="433480" w="433480">
                <a:moveTo>
                  <a:pt x="0" y="0"/>
                </a:moveTo>
                <a:lnTo>
                  <a:pt x="433480" y="0"/>
                </a:lnTo>
                <a:lnTo>
                  <a:pt x="433480" y="433480"/>
                </a:lnTo>
                <a:lnTo>
                  <a:pt x="0" y="433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198888" y="2434694"/>
            <a:ext cx="11791084" cy="3598244"/>
          </a:xfrm>
          <a:custGeom>
            <a:avLst/>
            <a:gdLst/>
            <a:ahLst/>
            <a:cxnLst/>
            <a:rect r="r" b="b" t="t" l="l"/>
            <a:pathLst>
              <a:path h="3598244" w="11791084">
                <a:moveTo>
                  <a:pt x="0" y="0"/>
                </a:moveTo>
                <a:lnTo>
                  <a:pt x="11791084" y="0"/>
                </a:lnTo>
                <a:lnTo>
                  <a:pt x="11791084" y="3598244"/>
                </a:lnTo>
                <a:lnTo>
                  <a:pt x="0" y="3598244"/>
                </a:lnTo>
                <a:lnTo>
                  <a:pt x="0" y="0"/>
                </a:lnTo>
                <a:close/>
              </a:path>
            </a:pathLst>
          </a:custGeom>
          <a:blipFill>
            <a:blip r:embed="rId4"/>
            <a:stretch>
              <a:fillRect l="-7044" t="-169" r="-2817" b="0"/>
            </a:stretch>
          </a:blipFill>
        </p:spPr>
      </p:sp>
      <p:sp>
        <p:nvSpPr>
          <p:cNvPr name="Freeform 5" id="5"/>
          <p:cNvSpPr/>
          <p:nvPr/>
        </p:nvSpPr>
        <p:spPr>
          <a:xfrm flipH="false" flipV="false" rot="0">
            <a:off x="2567003" y="6689400"/>
            <a:ext cx="15228349" cy="3153892"/>
          </a:xfrm>
          <a:custGeom>
            <a:avLst/>
            <a:gdLst/>
            <a:ahLst/>
            <a:cxnLst/>
            <a:rect r="r" b="b" t="t" l="l"/>
            <a:pathLst>
              <a:path h="3153892" w="15228349">
                <a:moveTo>
                  <a:pt x="0" y="0"/>
                </a:moveTo>
                <a:lnTo>
                  <a:pt x="15228349" y="0"/>
                </a:lnTo>
                <a:lnTo>
                  <a:pt x="15228349" y="3153891"/>
                </a:lnTo>
                <a:lnTo>
                  <a:pt x="0" y="3153891"/>
                </a:lnTo>
                <a:lnTo>
                  <a:pt x="0" y="0"/>
                </a:lnTo>
                <a:close/>
              </a:path>
            </a:pathLst>
          </a:custGeom>
          <a:blipFill>
            <a:blip r:embed="rId5"/>
            <a:stretch>
              <a:fillRect l="0" t="-11460" r="0" b="0"/>
            </a:stretch>
          </a:blipFill>
        </p:spPr>
      </p:sp>
      <p:sp>
        <p:nvSpPr>
          <p:cNvPr name="TextBox 6" id="6"/>
          <p:cNvSpPr txBox="true"/>
          <p:nvPr/>
        </p:nvSpPr>
        <p:spPr>
          <a:xfrm rot="0">
            <a:off x="21656" y="538997"/>
            <a:ext cx="9426950" cy="1571847"/>
          </a:xfrm>
          <a:prstGeom prst="rect">
            <a:avLst/>
          </a:prstGeom>
        </p:spPr>
        <p:txBody>
          <a:bodyPr anchor="t" rtlCol="false" tIns="0" lIns="0" bIns="0" rIns="0">
            <a:spAutoFit/>
          </a:bodyPr>
          <a:lstStyle/>
          <a:p>
            <a:pPr algn="ctr" marL="0" indent="0" lvl="0">
              <a:lnSpc>
                <a:spcPts val="5219"/>
              </a:lnSpc>
              <a:spcBef>
                <a:spcPct val="0"/>
              </a:spcBef>
            </a:pPr>
            <a:r>
              <a:rPr lang="en-US" sz="6140" spc="-307">
                <a:solidFill>
                  <a:srgbClr val="F8FFFF"/>
                </a:solidFill>
                <a:latin typeface="Helvetica World Bold"/>
              </a:rPr>
              <a:t>INTRODUCTION AND DATASET</a:t>
            </a:r>
          </a:p>
        </p:txBody>
      </p:sp>
      <p:sp>
        <p:nvSpPr>
          <p:cNvPr name="TextBox 7" id="7"/>
          <p:cNvSpPr txBox="true"/>
          <p:nvPr/>
        </p:nvSpPr>
        <p:spPr>
          <a:xfrm rot="0">
            <a:off x="271882" y="2542477"/>
            <a:ext cx="5577131" cy="3987975"/>
          </a:xfrm>
          <a:prstGeom prst="rect">
            <a:avLst/>
          </a:prstGeom>
        </p:spPr>
        <p:txBody>
          <a:bodyPr anchor="t" rtlCol="false" tIns="0" lIns="0" bIns="0" rIns="0">
            <a:spAutoFit/>
          </a:bodyPr>
          <a:lstStyle/>
          <a:p>
            <a:pPr algn="just">
              <a:lnSpc>
                <a:spcPts val="2257"/>
              </a:lnSpc>
            </a:pPr>
            <a:r>
              <a:rPr lang="en-US" sz="1736" spc="-26">
                <a:solidFill>
                  <a:srgbClr val="F8FFFF"/>
                </a:solidFill>
                <a:latin typeface="TT Interphases Bold"/>
              </a:rPr>
              <a:t>Challenge</a:t>
            </a:r>
            <a:r>
              <a:rPr lang="en-US" sz="1736" spc="-26">
                <a:solidFill>
                  <a:srgbClr val="F8FFFF"/>
                </a:solidFill>
                <a:latin typeface="TT Interphases"/>
              </a:rPr>
              <a:t>: Solar power is great, but sunshine isn't always constant.</a:t>
            </a:r>
          </a:p>
          <a:p>
            <a:pPr algn="just">
              <a:lnSpc>
                <a:spcPts val="2257"/>
              </a:lnSpc>
            </a:pPr>
            <a:r>
              <a:rPr lang="en-US" sz="1736" spc="-26">
                <a:solidFill>
                  <a:srgbClr val="F8FFFF"/>
                </a:solidFill>
                <a:latin typeface="TT Interphases Bold"/>
              </a:rPr>
              <a:t>Solution</a:t>
            </a:r>
            <a:r>
              <a:rPr lang="en-US" sz="1736" spc="-26">
                <a:solidFill>
                  <a:srgbClr val="F8FFFF"/>
                </a:solidFill>
                <a:latin typeface="TT Interphases"/>
              </a:rPr>
              <a:t>: Predict how much sunlight (GHI) reaches a location.</a:t>
            </a:r>
          </a:p>
          <a:p>
            <a:pPr algn="just">
              <a:lnSpc>
                <a:spcPts val="2257"/>
              </a:lnSpc>
            </a:pPr>
            <a:r>
              <a:rPr lang="en-US" sz="1736" spc="-26">
                <a:solidFill>
                  <a:srgbClr val="F8FFFF"/>
                </a:solidFill>
                <a:latin typeface="TT Interphases Bold"/>
              </a:rPr>
              <a:t>GHI (Global Horizontal Irradiance):</a:t>
            </a:r>
            <a:r>
              <a:rPr lang="en-US" sz="1736" spc="-26">
                <a:solidFill>
                  <a:srgbClr val="F8FFFF"/>
                </a:solidFill>
                <a:latin typeface="TT Interphases"/>
              </a:rPr>
              <a:t> The total solar energy hitting a flat surface, including direct and scattered sunlight.</a:t>
            </a:r>
          </a:p>
          <a:p>
            <a:pPr algn="just">
              <a:lnSpc>
                <a:spcPts val="2257"/>
              </a:lnSpc>
            </a:pPr>
            <a:r>
              <a:rPr lang="en-US" sz="1736" spc="-26">
                <a:solidFill>
                  <a:srgbClr val="F8FFFF"/>
                </a:solidFill>
                <a:latin typeface="TT Interphases Bold"/>
              </a:rPr>
              <a:t>Why GHI matters: </a:t>
            </a:r>
            <a:r>
              <a:rPr lang="en-US" sz="1736" spc="-26">
                <a:solidFill>
                  <a:srgbClr val="F8FFFF"/>
                </a:solidFill>
                <a:latin typeface="TT Interphases"/>
              </a:rPr>
              <a:t>Knowing GHI lets us estimate how much electricity solar panels can generate.</a:t>
            </a:r>
          </a:p>
          <a:p>
            <a:pPr algn="just">
              <a:lnSpc>
                <a:spcPts val="2257"/>
              </a:lnSpc>
            </a:pPr>
            <a:r>
              <a:rPr lang="en-US" sz="1736" spc="-26">
                <a:solidFill>
                  <a:srgbClr val="F8FFFF"/>
                </a:solidFill>
                <a:latin typeface="TT Interphases Bold"/>
              </a:rPr>
              <a:t>Predicting GHI:</a:t>
            </a:r>
            <a:r>
              <a:rPr lang="en-US" sz="1736" spc="-26">
                <a:solidFill>
                  <a:srgbClr val="F8FFFF"/>
                </a:solidFill>
                <a:latin typeface="TT Interphases"/>
              </a:rPr>
              <a:t> Weather patterns like sunshine, pressure, wind, temperature, and humidity influence solar radiation. This connection allows us to build models to forecast solar power availability.</a:t>
            </a:r>
          </a:p>
          <a:p>
            <a:pPr algn="just" marL="0" indent="0" lvl="0">
              <a:lnSpc>
                <a:spcPts val="2257"/>
              </a:lnSpc>
              <a:spcBef>
                <a:spcPct val="0"/>
              </a:spcBef>
            </a:pPr>
          </a:p>
        </p:txBody>
      </p:sp>
      <p:sp>
        <p:nvSpPr>
          <p:cNvPr name="TextBox 8" id="8"/>
          <p:cNvSpPr txBox="true"/>
          <p:nvPr/>
        </p:nvSpPr>
        <p:spPr>
          <a:xfrm rot="0">
            <a:off x="8669295" y="6223438"/>
            <a:ext cx="7851838" cy="250997"/>
          </a:xfrm>
          <a:prstGeom prst="rect">
            <a:avLst/>
          </a:prstGeom>
        </p:spPr>
        <p:txBody>
          <a:bodyPr anchor="t" rtlCol="false" tIns="0" lIns="0" bIns="0" rIns="0">
            <a:spAutoFit/>
          </a:bodyPr>
          <a:lstStyle/>
          <a:p>
            <a:pPr algn="ctr">
              <a:lnSpc>
                <a:spcPts val="1904"/>
              </a:lnSpc>
              <a:spcBef>
                <a:spcPct val="0"/>
              </a:spcBef>
            </a:pPr>
            <a:r>
              <a:rPr lang="en-US" sz="1465">
                <a:solidFill>
                  <a:srgbClr val="F8FFFF"/>
                </a:solidFill>
                <a:latin typeface="Bitter"/>
              </a:rPr>
              <a:t>Original Dataset</a:t>
            </a:r>
          </a:p>
        </p:txBody>
      </p:sp>
      <p:sp>
        <p:nvSpPr>
          <p:cNvPr name="TextBox 9" id="9"/>
          <p:cNvSpPr txBox="true"/>
          <p:nvPr/>
        </p:nvSpPr>
        <p:spPr>
          <a:xfrm rot="0">
            <a:off x="-2494080" y="8015349"/>
            <a:ext cx="7851838" cy="250997"/>
          </a:xfrm>
          <a:prstGeom prst="rect">
            <a:avLst/>
          </a:prstGeom>
        </p:spPr>
        <p:txBody>
          <a:bodyPr anchor="t" rtlCol="false" tIns="0" lIns="0" bIns="0" rIns="0">
            <a:spAutoFit/>
          </a:bodyPr>
          <a:lstStyle/>
          <a:p>
            <a:pPr algn="ctr">
              <a:lnSpc>
                <a:spcPts val="1904"/>
              </a:lnSpc>
              <a:spcBef>
                <a:spcPct val="0"/>
              </a:spcBef>
            </a:pPr>
            <a:r>
              <a:rPr lang="en-US" sz="1465">
                <a:solidFill>
                  <a:srgbClr val="F8FFFF"/>
                </a:solidFill>
                <a:latin typeface="Bitter"/>
              </a:rPr>
              <a:t>Cleaned Dataset</a:t>
            </a:r>
          </a:p>
        </p:txBody>
      </p:sp>
      <p:sp>
        <p:nvSpPr>
          <p:cNvPr name="Freeform 10" id="10"/>
          <p:cNvSpPr/>
          <p:nvPr/>
        </p:nvSpPr>
        <p:spPr>
          <a:xfrm flipH="false" flipV="false" rot="0">
            <a:off x="14945929" y="198067"/>
            <a:ext cx="3150408" cy="1202415"/>
          </a:xfrm>
          <a:custGeom>
            <a:avLst/>
            <a:gdLst/>
            <a:ahLst/>
            <a:cxnLst/>
            <a:rect r="r" b="b" t="t" l="l"/>
            <a:pathLst>
              <a:path h="1202415" w="3150408">
                <a:moveTo>
                  <a:pt x="0" y="0"/>
                </a:moveTo>
                <a:lnTo>
                  <a:pt x="3150408" y="0"/>
                </a:lnTo>
                <a:lnTo>
                  <a:pt x="3150408" y="1202414"/>
                </a:lnTo>
                <a:lnTo>
                  <a:pt x="0" y="1202414"/>
                </a:lnTo>
                <a:lnTo>
                  <a:pt x="0" y="0"/>
                </a:lnTo>
                <a:close/>
              </a:path>
            </a:pathLst>
          </a:custGeom>
          <a:blipFill>
            <a:blip r:embed="rId6"/>
            <a:stretch>
              <a:fillRect l="0" t="-144" r="0" b="-144"/>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8274772" y="1371423"/>
            <a:ext cx="8984528" cy="8711173"/>
          </a:xfrm>
          <a:custGeom>
            <a:avLst/>
            <a:gdLst/>
            <a:ahLst/>
            <a:cxnLst/>
            <a:rect r="r" b="b" t="t" l="l"/>
            <a:pathLst>
              <a:path h="8711173" w="8984528">
                <a:moveTo>
                  <a:pt x="0" y="0"/>
                </a:moveTo>
                <a:lnTo>
                  <a:pt x="8984528" y="0"/>
                </a:lnTo>
                <a:lnTo>
                  <a:pt x="8984528" y="8711172"/>
                </a:lnTo>
                <a:lnTo>
                  <a:pt x="0" y="8711172"/>
                </a:lnTo>
                <a:lnTo>
                  <a:pt x="0" y="0"/>
                </a:lnTo>
                <a:close/>
              </a:path>
            </a:pathLst>
          </a:custGeom>
          <a:blipFill>
            <a:blip r:embed="rId2"/>
            <a:stretch>
              <a:fillRect l="-72657" t="-32894" r="-70216" b="-14271"/>
            </a:stretch>
          </a:blipFill>
        </p:spPr>
      </p:sp>
      <p:sp>
        <p:nvSpPr>
          <p:cNvPr name="Freeform 3" id="3"/>
          <p:cNvSpPr/>
          <p:nvPr/>
        </p:nvSpPr>
        <p:spPr>
          <a:xfrm flipH="false" flipV="false" rot="0">
            <a:off x="14683300" y="-179141"/>
            <a:ext cx="3604700" cy="1550564"/>
          </a:xfrm>
          <a:custGeom>
            <a:avLst/>
            <a:gdLst/>
            <a:ahLst/>
            <a:cxnLst/>
            <a:rect r="r" b="b" t="t" l="l"/>
            <a:pathLst>
              <a:path h="1550564" w="3604700">
                <a:moveTo>
                  <a:pt x="0" y="0"/>
                </a:moveTo>
                <a:lnTo>
                  <a:pt x="3604700" y="0"/>
                </a:lnTo>
                <a:lnTo>
                  <a:pt x="3604700" y="1550564"/>
                </a:lnTo>
                <a:lnTo>
                  <a:pt x="0" y="1550564"/>
                </a:lnTo>
                <a:lnTo>
                  <a:pt x="0" y="0"/>
                </a:lnTo>
                <a:close/>
              </a:path>
            </a:pathLst>
          </a:custGeom>
          <a:blipFill>
            <a:blip r:embed="rId3"/>
            <a:stretch>
              <a:fillRect l="-336" t="0" r="-336" b="0"/>
            </a:stretch>
          </a:blipFill>
        </p:spPr>
      </p:sp>
      <p:sp>
        <p:nvSpPr>
          <p:cNvPr name="TextBox 4" id="4"/>
          <p:cNvSpPr txBox="true"/>
          <p:nvPr/>
        </p:nvSpPr>
        <p:spPr>
          <a:xfrm rot="0">
            <a:off x="-164938" y="523875"/>
            <a:ext cx="8439710" cy="1019175"/>
          </a:xfrm>
          <a:prstGeom prst="rect">
            <a:avLst/>
          </a:prstGeom>
        </p:spPr>
        <p:txBody>
          <a:bodyPr anchor="t" rtlCol="false" tIns="0" lIns="0" bIns="0" rIns="0">
            <a:spAutoFit/>
          </a:bodyPr>
          <a:lstStyle/>
          <a:p>
            <a:pPr algn="ctr">
              <a:lnSpc>
                <a:spcPts val="8159"/>
              </a:lnSpc>
            </a:pPr>
            <a:r>
              <a:rPr lang="en-US" sz="6799" spc="-67">
                <a:solidFill>
                  <a:srgbClr val="061F4A"/>
                </a:solidFill>
                <a:latin typeface="DM Sans Bold"/>
              </a:rPr>
              <a:t>CORELATION</a:t>
            </a:r>
          </a:p>
        </p:txBody>
      </p:sp>
      <p:sp>
        <p:nvSpPr>
          <p:cNvPr name="TextBox 5" id="5"/>
          <p:cNvSpPr txBox="true"/>
          <p:nvPr/>
        </p:nvSpPr>
        <p:spPr>
          <a:xfrm rot="0">
            <a:off x="301843" y="2294861"/>
            <a:ext cx="7506148" cy="6492820"/>
          </a:xfrm>
          <a:prstGeom prst="rect">
            <a:avLst/>
          </a:prstGeom>
        </p:spPr>
        <p:txBody>
          <a:bodyPr anchor="t" rtlCol="false" tIns="0" lIns="0" bIns="0" rIns="0">
            <a:spAutoFit/>
          </a:bodyPr>
          <a:lstStyle/>
          <a:p>
            <a:pPr algn="ctr" marL="613272" indent="-306636" lvl="1">
              <a:lnSpc>
                <a:spcPts val="3976"/>
              </a:lnSpc>
              <a:buFont typeface="Arial"/>
              <a:buChar char="•"/>
            </a:pPr>
            <a:r>
              <a:rPr lang="en-US" sz="2840">
                <a:solidFill>
                  <a:srgbClr val="061F4A"/>
                </a:solidFill>
                <a:latin typeface="Canva Sans"/>
              </a:rPr>
              <a:t>Temperature is the most significant variable positively correlate</a:t>
            </a:r>
            <a:r>
              <a:rPr lang="en-US" sz="2840">
                <a:solidFill>
                  <a:srgbClr val="061F4A"/>
                </a:solidFill>
                <a:latin typeface="Canva Sans"/>
              </a:rPr>
              <a:t>d with Radiation.</a:t>
            </a:r>
          </a:p>
          <a:p>
            <a:pPr algn="ctr" marL="613272" indent="-306636" lvl="1">
              <a:lnSpc>
                <a:spcPts val="3976"/>
              </a:lnSpc>
              <a:buFont typeface="Arial"/>
              <a:buChar char="•"/>
            </a:pPr>
            <a:r>
              <a:rPr lang="en-US" sz="2840">
                <a:solidFill>
                  <a:srgbClr val="061F4A"/>
                </a:solidFill>
                <a:latin typeface="Canva Sans"/>
              </a:rPr>
              <a:t>Humidity has a moderate negative correlation with Radiation.</a:t>
            </a:r>
          </a:p>
          <a:p>
            <a:pPr algn="ctr" marL="613272" indent="-306636" lvl="1">
              <a:lnSpc>
                <a:spcPts val="3976"/>
              </a:lnSpc>
              <a:buFont typeface="Arial"/>
              <a:buChar char="•"/>
            </a:pPr>
            <a:r>
              <a:rPr lang="en-US" sz="2840">
                <a:solidFill>
                  <a:srgbClr val="061F4A"/>
                </a:solidFill>
                <a:latin typeface="Canva Sans"/>
              </a:rPr>
              <a:t>Rise Hour and Rise Minute are moderately correlated with each other.</a:t>
            </a:r>
          </a:p>
          <a:p>
            <a:pPr algn="ctr" marL="613272" indent="-306636" lvl="1">
              <a:lnSpc>
                <a:spcPts val="3976"/>
              </a:lnSpc>
              <a:buFont typeface="Arial"/>
              <a:buChar char="•"/>
            </a:pPr>
            <a:r>
              <a:rPr lang="en-US" sz="2840">
                <a:solidFill>
                  <a:srgbClr val="061F4A"/>
                </a:solidFill>
                <a:latin typeface="Canva Sans"/>
              </a:rPr>
              <a:t>Set Hour and Set Minute are strongly correlated with each other.</a:t>
            </a:r>
          </a:p>
          <a:p>
            <a:pPr algn="ctr" marL="613272" indent="-306636" lvl="1">
              <a:lnSpc>
                <a:spcPts val="3976"/>
              </a:lnSpc>
              <a:buFont typeface="Arial"/>
              <a:buChar char="•"/>
            </a:pPr>
            <a:r>
              <a:rPr lang="en-US" sz="2840">
                <a:solidFill>
                  <a:srgbClr val="061F4A"/>
                </a:solidFill>
                <a:latin typeface="Canva Sans"/>
              </a:rPr>
              <a:t>Most other variables have weak correlations with each other and with Radiation.</a:t>
            </a:r>
          </a:p>
          <a:p>
            <a:pPr algn="ctr">
              <a:lnSpc>
                <a:spcPts val="3976"/>
              </a:lnSpc>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1F4A"/>
        </a:solidFill>
      </p:bgPr>
    </p:bg>
    <p:spTree>
      <p:nvGrpSpPr>
        <p:cNvPr id="1" name=""/>
        <p:cNvGrpSpPr/>
        <p:nvPr/>
      </p:nvGrpSpPr>
      <p:grpSpPr>
        <a:xfrm>
          <a:off x="0" y="0"/>
          <a:ext cx="0" cy="0"/>
          <a:chOff x="0" y="0"/>
          <a:chExt cx="0" cy="0"/>
        </a:xfrm>
      </p:grpSpPr>
      <p:sp>
        <p:nvSpPr>
          <p:cNvPr name="Freeform 2" id="2"/>
          <p:cNvSpPr/>
          <p:nvPr/>
        </p:nvSpPr>
        <p:spPr>
          <a:xfrm flipH="false" flipV="false" rot="0">
            <a:off x="610865" y="1518233"/>
            <a:ext cx="8533135" cy="8546350"/>
          </a:xfrm>
          <a:custGeom>
            <a:avLst/>
            <a:gdLst/>
            <a:ahLst/>
            <a:cxnLst/>
            <a:rect r="r" b="b" t="t" l="l"/>
            <a:pathLst>
              <a:path h="8546350" w="8533135">
                <a:moveTo>
                  <a:pt x="0" y="0"/>
                </a:moveTo>
                <a:lnTo>
                  <a:pt x="8533135" y="0"/>
                </a:lnTo>
                <a:lnTo>
                  <a:pt x="8533135" y="8546351"/>
                </a:lnTo>
                <a:lnTo>
                  <a:pt x="0" y="8546351"/>
                </a:lnTo>
                <a:lnTo>
                  <a:pt x="0" y="0"/>
                </a:lnTo>
                <a:close/>
              </a:path>
            </a:pathLst>
          </a:custGeom>
          <a:blipFill>
            <a:blip r:embed="rId2"/>
            <a:stretch>
              <a:fillRect l="-66301" t="-30088" r="-61639" b="-3620"/>
            </a:stretch>
          </a:blipFill>
        </p:spPr>
      </p:sp>
      <p:sp>
        <p:nvSpPr>
          <p:cNvPr name="Freeform 3" id="3"/>
          <p:cNvSpPr/>
          <p:nvPr/>
        </p:nvSpPr>
        <p:spPr>
          <a:xfrm flipH="false" flipV="false" rot="0">
            <a:off x="9393420" y="1539736"/>
            <a:ext cx="8533135" cy="8524848"/>
          </a:xfrm>
          <a:custGeom>
            <a:avLst/>
            <a:gdLst/>
            <a:ahLst/>
            <a:cxnLst/>
            <a:rect r="r" b="b" t="t" l="l"/>
            <a:pathLst>
              <a:path h="8524848" w="8533135">
                <a:moveTo>
                  <a:pt x="0" y="0"/>
                </a:moveTo>
                <a:lnTo>
                  <a:pt x="8533134" y="0"/>
                </a:lnTo>
                <a:lnTo>
                  <a:pt x="8533134" y="8524848"/>
                </a:lnTo>
                <a:lnTo>
                  <a:pt x="0" y="8524848"/>
                </a:lnTo>
                <a:lnTo>
                  <a:pt x="0" y="0"/>
                </a:lnTo>
                <a:close/>
              </a:path>
            </a:pathLst>
          </a:custGeom>
          <a:blipFill>
            <a:blip r:embed="rId3"/>
            <a:stretch>
              <a:fillRect l="-65603" t="-31625" r="-61136" b="-1714"/>
            </a:stretch>
          </a:blipFill>
        </p:spPr>
      </p:sp>
      <p:sp>
        <p:nvSpPr>
          <p:cNvPr name="TextBox 4" id="4"/>
          <p:cNvSpPr txBox="true"/>
          <p:nvPr/>
        </p:nvSpPr>
        <p:spPr>
          <a:xfrm rot="0">
            <a:off x="610865" y="438592"/>
            <a:ext cx="14630332" cy="1079641"/>
          </a:xfrm>
          <a:prstGeom prst="rect">
            <a:avLst/>
          </a:prstGeom>
        </p:spPr>
        <p:txBody>
          <a:bodyPr anchor="t" rtlCol="false" tIns="0" lIns="0" bIns="0" rIns="0">
            <a:spAutoFit/>
          </a:bodyPr>
          <a:lstStyle/>
          <a:p>
            <a:pPr algn="l">
              <a:lnSpc>
                <a:spcPts val="8426"/>
              </a:lnSpc>
            </a:pPr>
            <a:r>
              <a:rPr lang="en-US" sz="7022" spc="-70">
                <a:solidFill>
                  <a:srgbClr val="F8FFFF"/>
                </a:solidFill>
                <a:latin typeface="DM Sans Bold"/>
              </a:rPr>
              <a:t>HISTOGRAM AND SCATTER PLOTS</a:t>
            </a:r>
          </a:p>
        </p:txBody>
      </p:sp>
      <p:sp>
        <p:nvSpPr>
          <p:cNvPr name="Freeform 5" id="5"/>
          <p:cNvSpPr/>
          <p:nvPr/>
        </p:nvSpPr>
        <p:spPr>
          <a:xfrm flipH="false" flipV="false" rot="0">
            <a:off x="15137592" y="0"/>
            <a:ext cx="3150408" cy="1202415"/>
          </a:xfrm>
          <a:custGeom>
            <a:avLst/>
            <a:gdLst/>
            <a:ahLst/>
            <a:cxnLst/>
            <a:rect r="r" b="b" t="t" l="l"/>
            <a:pathLst>
              <a:path h="1202415" w="3150408">
                <a:moveTo>
                  <a:pt x="0" y="0"/>
                </a:moveTo>
                <a:lnTo>
                  <a:pt x="3150408" y="0"/>
                </a:lnTo>
                <a:lnTo>
                  <a:pt x="3150408" y="1202415"/>
                </a:lnTo>
                <a:lnTo>
                  <a:pt x="0" y="1202415"/>
                </a:lnTo>
                <a:lnTo>
                  <a:pt x="0" y="0"/>
                </a:lnTo>
                <a:close/>
              </a:path>
            </a:pathLst>
          </a:custGeom>
          <a:blipFill>
            <a:blip r:embed="rId4"/>
            <a:stretch>
              <a:fillRect l="0" t="-144" r="0" b="-144"/>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EDECE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013296" y="766762"/>
          <a:ext cx="9678445" cy="8753475"/>
        </p:xfrm>
        <a:graphic>
          <a:graphicData uri="http://schemas.openxmlformats.org/drawingml/2006/table">
            <a:tbl>
              <a:tblPr/>
              <a:tblGrid>
                <a:gridCol w="4779381"/>
                <a:gridCol w="2406119"/>
                <a:gridCol w="2492946"/>
              </a:tblGrid>
              <a:tr h="1438312">
                <a:tc>
                  <a:txBody>
                    <a:bodyPr anchor="t" rtlCol="false"/>
                    <a:lstStyle/>
                    <a:p>
                      <a:pPr algn="ctr">
                        <a:lnSpc>
                          <a:spcPts val="2051"/>
                        </a:lnSpc>
                        <a:defRPr/>
                      </a:pPr>
                      <a:r>
                        <a:rPr lang="en-US" sz="1465">
                          <a:solidFill>
                            <a:srgbClr val="FFFFFF"/>
                          </a:solidFill>
                          <a:latin typeface="Bitter Bold"/>
                        </a:rPr>
                        <a:t>ModelTest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061F4A"/>
                    </a:solidFill>
                  </a:tcPr>
                </a:tc>
                <a:tc>
                  <a:txBody>
                    <a:bodyPr anchor="t" rtlCol="false"/>
                    <a:lstStyle/>
                    <a:p>
                      <a:pPr algn="ctr">
                        <a:lnSpc>
                          <a:spcPts val="2051"/>
                        </a:lnSpc>
                        <a:defRPr/>
                      </a:pPr>
                      <a:r>
                        <a:rPr lang="en-US" sz="1465">
                          <a:solidFill>
                            <a:srgbClr val="FFFFFF"/>
                          </a:solidFill>
                          <a:latin typeface="Bitter Bold"/>
                        </a:rPr>
                        <a:t>R^2 score (without FS)Test</a:t>
                      </a:r>
                      <a:endParaRPr lang="en-US" sz="1100"/>
                    </a:p>
                    <a:p>
                      <a:pPr algn="ctr">
                        <a:lnSpc>
                          <a:spcPts val="2051"/>
                        </a:lnSpc>
                      </a:pPr>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061F4A"/>
                    </a:solidFill>
                  </a:tcPr>
                </a:tc>
                <a:tc>
                  <a:txBody>
                    <a:bodyPr anchor="t" rtlCol="false"/>
                    <a:lstStyle/>
                    <a:p>
                      <a:pPr algn="ctr">
                        <a:lnSpc>
                          <a:spcPts val="2051"/>
                        </a:lnSpc>
                        <a:defRPr/>
                      </a:pPr>
                      <a:r>
                        <a:rPr lang="en-US" sz="1465">
                          <a:solidFill>
                            <a:srgbClr val="FFFFFF"/>
                          </a:solidFill>
                          <a:latin typeface="Bitter Bold"/>
                        </a:rPr>
                        <a:t>R^2 score (with FS)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061F4A"/>
                    </a:solidFill>
                  </a:tcPr>
                </a:tc>
              </a:tr>
              <a:tr h="1045023">
                <a:tc>
                  <a:txBody>
                    <a:bodyPr anchor="t" rtlCol="false"/>
                    <a:lstStyle/>
                    <a:p>
                      <a:pPr algn="ctr">
                        <a:lnSpc>
                          <a:spcPts val="2051"/>
                        </a:lnSpc>
                        <a:defRPr/>
                      </a:pPr>
                      <a:r>
                        <a:rPr lang="en-US" sz="1465">
                          <a:solidFill>
                            <a:srgbClr val="FFFFFF"/>
                          </a:solidFill>
                          <a:latin typeface="Bitter Bold"/>
                        </a:rPr>
                        <a:t>SVR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E355D"/>
                    </a:solidFill>
                  </a:tcPr>
                </a:tc>
                <a:tc>
                  <a:txBody>
                    <a:bodyPr anchor="t" rtlCol="false"/>
                    <a:lstStyle/>
                    <a:p>
                      <a:pPr algn="ctr">
                        <a:lnSpc>
                          <a:spcPts val="2051"/>
                        </a:lnSpc>
                        <a:defRPr/>
                      </a:pPr>
                      <a:r>
                        <a:rPr lang="en-US" sz="1465">
                          <a:solidFill>
                            <a:srgbClr val="FFFFFF"/>
                          </a:solidFill>
                          <a:latin typeface="Bitter Bold"/>
                        </a:rPr>
                        <a:t>0.137</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c>
                  <a:txBody>
                    <a:bodyPr anchor="t" rtlCol="false"/>
                    <a:lstStyle/>
                    <a:p>
                      <a:pPr algn="ctr">
                        <a:lnSpc>
                          <a:spcPts val="2051"/>
                        </a:lnSpc>
                        <a:defRPr/>
                      </a:pPr>
                      <a:r>
                        <a:rPr lang="en-US" sz="1465">
                          <a:solidFill>
                            <a:srgbClr val="FFFFFF"/>
                          </a:solidFill>
                          <a:latin typeface="Bitter Bold"/>
                        </a:rPr>
                        <a:t>0.366</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r>
              <a:tr h="1045023">
                <a:tc>
                  <a:txBody>
                    <a:bodyPr anchor="t" rtlCol="false"/>
                    <a:lstStyle/>
                    <a:p>
                      <a:pPr algn="ctr">
                        <a:lnSpc>
                          <a:spcPts val="2051"/>
                        </a:lnSpc>
                        <a:defRPr/>
                      </a:pPr>
                      <a:r>
                        <a:rPr lang="en-US" sz="1465">
                          <a:solidFill>
                            <a:srgbClr val="FFFFFF"/>
                          </a:solidFill>
                          <a:latin typeface="Bitter Bold"/>
                        </a:rPr>
                        <a:t> </a:t>
                      </a:r>
                      <a:r>
                        <a:rPr lang="en-US" sz="1465">
                          <a:solidFill>
                            <a:srgbClr val="FFFFFF"/>
                          </a:solidFill>
                          <a:latin typeface="Bitter Bold"/>
                        </a:rPr>
                        <a:t>Linear Regression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E355D"/>
                    </a:solidFill>
                  </a:tcPr>
                </a:tc>
                <a:tc>
                  <a:txBody>
                    <a:bodyPr anchor="t" rtlCol="false"/>
                    <a:lstStyle/>
                    <a:p>
                      <a:pPr algn="ctr">
                        <a:lnSpc>
                          <a:spcPts val="2051"/>
                        </a:lnSpc>
                        <a:defRPr/>
                      </a:pPr>
                      <a:r>
                        <a:rPr lang="en-US" sz="1465">
                          <a:solidFill>
                            <a:srgbClr val="FFFFFF"/>
                          </a:solidFill>
                          <a:latin typeface="Bitter Bold"/>
                        </a:rPr>
                        <a:t>0.626</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c>
                  <a:txBody>
                    <a:bodyPr anchor="t" rtlCol="false"/>
                    <a:lstStyle/>
                    <a:p>
                      <a:pPr algn="ctr">
                        <a:lnSpc>
                          <a:spcPts val="2051"/>
                        </a:lnSpc>
                        <a:defRPr/>
                      </a:pPr>
                      <a:r>
                        <a:rPr lang="en-US" sz="1465">
                          <a:solidFill>
                            <a:srgbClr val="FFFFFF"/>
                          </a:solidFill>
                          <a:latin typeface="Bitter Bold"/>
                        </a:rPr>
                        <a:t>0.625</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r>
              <a:tr h="1045023">
                <a:tc>
                  <a:txBody>
                    <a:bodyPr anchor="t" rtlCol="false"/>
                    <a:lstStyle/>
                    <a:p>
                      <a:pPr algn="ctr">
                        <a:lnSpc>
                          <a:spcPts val="2051"/>
                        </a:lnSpc>
                        <a:defRPr/>
                      </a:pPr>
                      <a:r>
                        <a:rPr lang="en-US" sz="1465">
                          <a:solidFill>
                            <a:srgbClr val="FFFFFF"/>
                          </a:solidFill>
                          <a:latin typeface="Bitter Bold"/>
                        </a:rPr>
                        <a:t>MLP Regressor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E355D"/>
                    </a:solidFill>
                  </a:tcPr>
                </a:tc>
                <a:tc>
                  <a:txBody>
                    <a:bodyPr anchor="t" rtlCol="false"/>
                    <a:lstStyle/>
                    <a:p>
                      <a:pPr algn="ctr">
                        <a:lnSpc>
                          <a:spcPts val="2051"/>
                        </a:lnSpc>
                        <a:defRPr/>
                      </a:pPr>
                      <a:r>
                        <a:rPr lang="en-US" sz="1465">
                          <a:solidFill>
                            <a:srgbClr val="FFFFFF"/>
                          </a:solidFill>
                          <a:latin typeface="Bitter Bold"/>
                        </a:rPr>
                        <a:t> 0.817</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c>
                  <a:txBody>
                    <a:bodyPr anchor="t" rtlCol="false"/>
                    <a:lstStyle/>
                    <a:p>
                      <a:pPr algn="ctr">
                        <a:lnSpc>
                          <a:spcPts val="2051"/>
                        </a:lnSpc>
                        <a:defRPr/>
                      </a:pPr>
                      <a:r>
                        <a:rPr lang="en-US" sz="1465">
                          <a:solidFill>
                            <a:srgbClr val="FFFFFF"/>
                          </a:solidFill>
                          <a:latin typeface="Bitter Bold"/>
                        </a:rPr>
                        <a:t>0.825</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r>
              <a:tr h="1045023">
                <a:tc>
                  <a:txBody>
                    <a:bodyPr anchor="t" rtlCol="false"/>
                    <a:lstStyle/>
                    <a:p>
                      <a:pPr algn="ctr">
                        <a:lnSpc>
                          <a:spcPts val="2051"/>
                        </a:lnSpc>
                        <a:defRPr/>
                      </a:pPr>
                      <a:r>
                        <a:rPr lang="en-US" sz="1465">
                          <a:solidFill>
                            <a:srgbClr val="FFFFFF"/>
                          </a:solidFill>
                          <a:latin typeface="Bitter Bold"/>
                        </a:rPr>
                        <a:t>Decision Tree Regressor</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E355D"/>
                    </a:solidFill>
                  </a:tcPr>
                </a:tc>
                <a:tc>
                  <a:txBody>
                    <a:bodyPr anchor="t" rtlCol="false"/>
                    <a:lstStyle/>
                    <a:p>
                      <a:pPr algn="ctr">
                        <a:lnSpc>
                          <a:spcPts val="2051"/>
                        </a:lnSpc>
                        <a:defRPr/>
                      </a:pPr>
                      <a:r>
                        <a:rPr lang="en-US" sz="1465">
                          <a:solidFill>
                            <a:srgbClr val="FFFFFF"/>
                          </a:solidFill>
                          <a:latin typeface="Bitter Bold"/>
                        </a:rPr>
                        <a:t>0.872</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c>
                  <a:txBody>
                    <a:bodyPr anchor="t" rtlCol="false"/>
                    <a:lstStyle/>
                    <a:p>
                      <a:pPr algn="ctr">
                        <a:lnSpc>
                          <a:spcPts val="2051"/>
                        </a:lnSpc>
                        <a:defRPr/>
                      </a:pPr>
                      <a:r>
                        <a:rPr lang="en-US" sz="1465">
                          <a:solidFill>
                            <a:srgbClr val="FFFFFF"/>
                          </a:solidFill>
                          <a:latin typeface="Bitter Bold"/>
                        </a:rPr>
                        <a:t>0.874</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r>
              <a:tr h="1045023">
                <a:tc>
                  <a:txBody>
                    <a:bodyPr anchor="t" rtlCol="false"/>
                    <a:lstStyle/>
                    <a:p>
                      <a:pPr algn="ctr">
                        <a:lnSpc>
                          <a:spcPts val="2051"/>
                        </a:lnSpc>
                        <a:defRPr/>
                      </a:pPr>
                      <a:r>
                        <a:rPr lang="en-US" sz="1465">
                          <a:solidFill>
                            <a:srgbClr val="FFFFFF"/>
                          </a:solidFill>
                          <a:latin typeface="Bitter Bold"/>
                        </a:rPr>
                        <a:t>Gradient Boost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E355D"/>
                    </a:solidFill>
                  </a:tcPr>
                </a:tc>
                <a:tc>
                  <a:txBody>
                    <a:bodyPr anchor="t" rtlCol="false"/>
                    <a:lstStyle/>
                    <a:p>
                      <a:pPr algn="ctr">
                        <a:lnSpc>
                          <a:spcPts val="2051"/>
                        </a:lnSpc>
                        <a:defRPr/>
                      </a:pPr>
                      <a:r>
                        <a:rPr lang="en-US" sz="1465">
                          <a:solidFill>
                            <a:srgbClr val="FFFFFF"/>
                          </a:solidFill>
                          <a:latin typeface="Bitter Bold"/>
                        </a:rPr>
                        <a:t>0.884</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c>
                  <a:txBody>
                    <a:bodyPr anchor="t" rtlCol="false"/>
                    <a:lstStyle/>
                    <a:p>
                      <a:pPr algn="ctr">
                        <a:lnSpc>
                          <a:spcPts val="2051"/>
                        </a:lnSpc>
                        <a:defRPr/>
                      </a:pPr>
                      <a:r>
                        <a:rPr lang="en-US" sz="1465">
                          <a:solidFill>
                            <a:srgbClr val="FFFFFF"/>
                          </a:solidFill>
                          <a:latin typeface="Bitter Bold"/>
                        </a:rPr>
                        <a:t>0.883</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r>
              <a:tr h="1045023">
                <a:tc>
                  <a:txBody>
                    <a:bodyPr anchor="t" rtlCol="false"/>
                    <a:lstStyle/>
                    <a:p>
                      <a:pPr algn="ctr">
                        <a:lnSpc>
                          <a:spcPts val="2051"/>
                        </a:lnSpc>
                        <a:defRPr/>
                      </a:pPr>
                      <a:r>
                        <a:rPr lang="en-US" sz="1465">
                          <a:solidFill>
                            <a:srgbClr val="FFFFFF"/>
                          </a:solidFill>
                          <a:latin typeface="Bitter Bold"/>
                        </a:rPr>
                        <a:t>XGBoost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E355D"/>
                    </a:solidFill>
                  </a:tcPr>
                </a:tc>
                <a:tc>
                  <a:txBody>
                    <a:bodyPr anchor="t" rtlCol="false"/>
                    <a:lstStyle/>
                    <a:p>
                      <a:pPr algn="ctr">
                        <a:lnSpc>
                          <a:spcPts val="2051"/>
                        </a:lnSpc>
                        <a:defRPr/>
                      </a:pPr>
                      <a:r>
                        <a:rPr lang="en-US" sz="1465">
                          <a:solidFill>
                            <a:srgbClr val="FFFFFF"/>
                          </a:solidFill>
                          <a:latin typeface="Bitter Bold"/>
                        </a:rPr>
                        <a:t>0.930</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c>
                  <a:txBody>
                    <a:bodyPr anchor="t" rtlCol="false"/>
                    <a:lstStyle/>
                    <a:p>
                      <a:pPr algn="ctr">
                        <a:lnSpc>
                          <a:spcPts val="2051"/>
                        </a:lnSpc>
                        <a:defRPr/>
                      </a:pPr>
                      <a:r>
                        <a:rPr lang="en-US" sz="1465">
                          <a:solidFill>
                            <a:srgbClr val="FFFFFF"/>
                          </a:solidFill>
                          <a:latin typeface="Bitter Bold"/>
                        </a:rPr>
                        <a:t>0.931</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r>
              <a:tr h="1045023">
                <a:tc>
                  <a:txBody>
                    <a:bodyPr anchor="t" rtlCol="false"/>
                    <a:lstStyle/>
                    <a:p>
                      <a:pPr algn="ctr">
                        <a:lnSpc>
                          <a:spcPts val="2051"/>
                        </a:lnSpc>
                        <a:defRPr/>
                      </a:pPr>
                      <a:r>
                        <a:rPr lang="en-US" sz="1465">
                          <a:solidFill>
                            <a:srgbClr val="FFFFFF"/>
                          </a:solidFill>
                          <a:latin typeface="Bitter Bold"/>
                        </a:rPr>
                        <a:t>Random Forest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E355D"/>
                    </a:solidFill>
                  </a:tcPr>
                </a:tc>
                <a:tc>
                  <a:txBody>
                    <a:bodyPr anchor="t" rtlCol="false"/>
                    <a:lstStyle/>
                    <a:p>
                      <a:pPr algn="ctr">
                        <a:lnSpc>
                          <a:spcPts val="2051"/>
                        </a:lnSpc>
                        <a:defRPr/>
                      </a:pPr>
                      <a:r>
                        <a:rPr lang="en-US" sz="1465">
                          <a:solidFill>
                            <a:srgbClr val="FFFFFF"/>
                          </a:solidFill>
                          <a:latin typeface="Bitter Bold"/>
                        </a:rPr>
                        <a:t>0.938</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c>
                  <a:txBody>
                    <a:bodyPr anchor="t" rtlCol="false"/>
                    <a:lstStyle/>
                    <a:p>
                      <a:pPr algn="ctr">
                        <a:lnSpc>
                          <a:spcPts val="2051"/>
                        </a:lnSpc>
                        <a:defRPr/>
                      </a:pPr>
                      <a:r>
                        <a:rPr lang="en-US" sz="1465">
                          <a:solidFill>
                            <a:srgbClr val="FFFFFF"/>
                          </a:solidFill>
                          <a:latin typeface="Bitter Bold"/>
                        </a:rPr>
                        <a:t>0.938</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414E72"/>
                    </a:solidFill>
                  </a:tcPr>
                </a:tc>
              </a:tr>
            </a:tbl>
          </a:graphicData>
        </a:graphic>
      </p:graphicFrame>
      <p:sp>
        <p:nvSpPr>
          <p:cNvPr name="TextBox 3" id="3"/>
          <p:cNvSpPr txBox="true"/>
          <p:nvPr/>
        </p:nvSpPr>
        <p:spPr>
          <a:xfrm rot="0">
            <a:off x="537780" y="3976332"/>
            <a:ext cx="7095029" cy="5449569"/>
          </a:xfrm>
          <a:prstGeom prst="rect">
            <a:avLst/>
          </a:prstGeom>
        </p:spPr>
        <p:txBody>
          <a:bodyPr anchor="t" rtlCol="false" tIns="0" lIns="0" bIns="0" rIns="0">
            <a:spAutoFit/>
          </a:bodyPr>
          <a:lstStyle/>
          <a:p>
            <a:pPr algn="ctr">
              <a:lnSpc>
                <a:spcPts val="3080"/>
              </a:lnSpc>
            </a:pPr>
            <a:r>
              <a:rPr lang="en-US" sz="2200">
                <a:solidFill>
                  <a:srgbClr val="000000"/>
                </a:solidFill>
                <a:latin typeface="Canva Sans"/>
              </a:rPr>
              <a:t>Key features for solar radiation prediction: Date (seasons), Time of Day (peaks at noon), Temperature (strongest correlation), Pressure (linked to temperature), Humidity, Wind Direction &amp; Speed. Sunrise/Sunset times - not important.</a:t>
            </a:r>
          </a:p>
          <a:p>
            <a:pPr algn="ctr">
              <a:lnSpc>
                <a:spcPts val="3080"/>
              </a:lnSpc>
            </a:pPr>
          </a:p>
          <a:p>
            <a:pPr algn="ctr">
              <a:lnSpc>
                <a:spcPts val="3080"/>
              </a:lnSpc>
            </a:pPr>
            <a:r>
              <a:rPr lang="en-US" sz="2200">
                <a:solidFill>
                  <a:srgbClr val="000000"/>
                </a:solidFill>
                <a:latin typeface="Canva Sans"/>
              </a:rPr>
              <a:t>After dropping the features that are judged as irrelevant by the statistical techniques, the R2 scores have either improved or have remained almost the same. As dimensional reduction is always advantageous we conclude that the feature selection is correct and the inferences derived regarding the dependencies of each selected feature with response variable are true</a:t>
            </a:r>
          </a:p>
        </p:txBody>
      </p:sp>
      <p:sp>
        <p:nvSpPr>
          <p:cNvPr name="TextBox 4" id="4"/>
          <p:cNvSpPr txBox="true"/>
          <p:nvPr/>
        </p:nvSpPr>
        <p:spPr>
          <a:xfrm rot="0">
            <a:off x="0" y="72298"/>
            <a:ext cx="7623283" cy="3636303"/>
          </a:xfrm>
          <a:prstGeom prst="rect">
            <a:avLst/>
          </a:prstGeom>
        </p:spPr>
        <p:txBody>
          <a:bodyPr anchor="t" rtlCol="false" tIns="0" lIns="0" bIns="0" rIns="0">
            <a:spAutoFit/>
          </a:bodyPr>
          <a:lstStyle/>
          <a:p>
            <a:pPr algn="ctr" marL="0" indent="0" lvl="0">
              <a:lnSpc>
                <a:spcPts val="8244"/>
              </a:lnSpc>
              <a:spcBef>
                <a:spcPct val="0"/>
              </a:spcBef>
            </a:pPr>
            <a:r>
              <a:rPr lang="en-US" sz="9699" spc="-484">
                <a:solidFill>
                  <a:srgbClr val="061F4A"/>
                </a:solidFill>
                <a:latin typeface="Helvetica World Bold"/>
              </a:rPr>
              <a:t>Correctness of feature selection</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1F4A"/>
        </a:solidFill>
      </p:bgPr>
    </p:bg>
    <p:spTree>
      <p:nvGrpSpPr>
        <p:cNvPr id="1" name=""/>
        <p:cNvGrpSpPr/>
        <p:nvPr/>
      </p:nvGrpSpPr>
      <p:grpSpPr>
        <a:xfrm>
          <a:off x="0" y="0"/>
          <a:ext cx="0" cy="0"/>
          <a:chOff x="0" y="0"/>
          <a:chExt cx="0" cy="0"/>
        </a:xfrm>
      </p:grpSpPr>
      <p:sp>
        <p:nvSpPr>
          <p:cNvPr name="Freeform 2" id="2"/>
          <p:cNvSpPr/>
          <p:nvPr/>
        </p:nvSpPr>
        <p:spPr>
          <a:xfrm flipH="false" flipV="false" rot="0">
            <a:off x="7132986" y="3102200"/>
            <a:ext cx="10404343" cy="6156100"/>
          </a:xfrm>
          <a:custGeom>
            <a:avLst/>
            <a:gdLst/>
            <a:ahLst/>
            <a:cxnLst/>
            <a:rect r="r" b="b" t="t" l="l"/>
            <a:pathLst>
              <a:path h="6156100" w="10404343">
                <a:moveTo>
                  <a:pt x="0" y="0"/>
                </a:moveTo>
                <a:lnTo>
                  <a:pt x="10404343" y="0"/>
                </a:lnTo>
                <a:lnTo>
                  <a:pt x="10404343" y="6156100"/>
                </a:lnTo>
                <a:lnTo>
                  <a:pt x="0" y="6156100"/>
                </a:lnTo>
                <a:lnTo>
                  <a:pt x="0" y="0"/>
                </a:lnTo>
                <a:close/>
              </a:path>
            </a:pathLst>
          </a:custGeom>
          <a:blipFill>
            <a:blip r:embed="rId2"/>
            <a:stretch>
              <a:fillRect l="-32929" t="-101396" r="-96769" b="-26677"/>
            </a:stretch>
          </a:blipFill>
        </p:spPr>
      </p:sp>
      <p:sp>
        <p:nvSpPr>
          <p:cNvPr name="TextBox 3" id="3"/>
          <p:cNvSpPr txBox="true"/>
          <p:nvPr/>
        </p:nvSpPr>
        <p:spPr>
          <a:xfrm rot="0">
            <a:off x="821731" y="3973094"/>
            <a:ext cx="5866409" cy="3562525"/>
          </a:xfrm>
          <a:prstGeom prst="rect">
            <a:avLst/>
          </a:prstGeom>
        </p:spPr>
        <p:txBody>
          <a:bodyPr anchor="t" rtlCol="false" tIns="0" lIns="0" bIns="0" rIns="0">
            <a:spAutoFit/>
          </a:bodyPr>
          <a:lstStyle/>
          <a:p>
            <a:pPr algn="ctr">
              <a:lnSpc>
                <a:spcPts val="3524"/>
              </a:lnSpc>
              <a:spcBef>
                <a:spcPct val="0"/>
              </a:spcBef>
            </a:pPr>
            <a:r>
              <a:rPr lang="en-US" sz="2711">
                <a:solidFill>
                  <a:srgbClr val="FFFFFF"/>
                </a:solidFill>
                <a:latin typeface="Bitter"/>
              </a:rPr>
              <a:t>It is observed that among individual standard regression models, tree based models such as Decision Tree, Random Forest, Gradient Boost and XGBoost Regressor perform well. Therefore these are used as the base level regressors for 2-level models</a:t>
            </a:r>
          </a:p>
        </p:txBody>
      </p:sp>
      <p:sp>
        <p:nvSpPr>
          <p:cNvPr name="TextBox 4" id="4"/>
          <p:cNvSpPr txBox="true"/>
          <p:nvPr/>
        </p:nvSpPr>
        <p:spPr>
          <a:xfrm rot="0">
            <a:off x="1482161" y="885825"/>
            <a:ext cx="14990043" cy="1342381"/>
          </a:xfrm>
          <a:prstGeom prst="rect">
            <a:avLst/>
          </a:prstGeom>
        </p:spPr>
        <p:txBody>
          <a:bodyPr anchor="t" rtlCol="false" tIns="0" lIns="0" bIns="0" rIns="0">
            <a:spAutoFit/>
          </a:bodyPr>
          <a:lstStyle/>
          <a:p>
            <a:pPr algn="ctr">
              <a:lnSpc>
                <a:spcPts val="11060"/>
              </a:lnSpc>
            </a:pPr>
            <a:r>
              <a:rPr lang="en-US" sz="7900">
                <a:solidFill>
                  <a:srgbClr val="FFFFFF"/>
                </a:solidFill>
                <a:latin typeface="Canva Sans Bold"/>
              </a:rPr>
              <a:t>R2 score of single level models</a:t>
            </a:r>
          </a:p>
        </p:txBody>
      </p:sp>
      <p:sp>
        <p:nvSpPr>
          <p:cNvPr name="Freeform 5" id="5"/>
          <p:cNvSpPr/>
          <p:nvPr/>
        </p:nvSpPr>
        <p:spPr>
          <a:xfrm flipH="false" flipV="false" rot="0">
            <a:off x="15137592" y="0"/>
            <a:ext cx="3150408" cy="1202415"/>
          </a:xfrm>
          <a:custGeom>
            <a:avLst/>
            <a:gdLst/>
            <a:ahLst/>
            <a:cxnLst/>
            <a:rect r="r" b="b" t="t" l="l"/>
            <a:pathLst>
              <a:path h="1202415" w="3150408">
                <a:moveTo>
                  <a:pt x="0" y="0"/>
                </a:moveTo>
                <a:lnTo>
                  <a:pt x="3150408" y="0"/>
                </a:lnTo>
                <a:lnTo>
                  <a:pt x="3150408" y="1202415"/>
                </a:lnTo>
                <a:lnTo>
                  <a:pt x="0" y="1202415"/>
                </a:lnTo>
                <a:lnTo>
                  <a:pt x="0" y="0"/>
                </a:lnTo>
                <a:close/>
              </a:path>
            </a:pathLst>
          </a:custGeom>
          <a:blipFill>
            <a:blip r:embed="rId3"/>
            <a:stretch>
              <a:fillRect l="0" t="-144" r="0" b="-144"/>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343510" y="3211348"/>
            <a:ext cx="8258229" cy="3501695"/>
          </a:xfrm>
          <a:custGeom>
            <a:avLst/>
            <a:gdLst/>
            <a:ahLst/>
            <a:cxnLst/>
            <a:rect r="r" b="b" t="t" l="l"/>
            <a:pathLst>
              <a:path h="3501695" w="8258229">
                <a:moveTo>
                  <a:pt x="0" y="0"/>
                </a:moveTo>
                <a:lnTo>
                  <a:pt x="8258229" y="0"/>
                </a:lnTo>
                <a:lnTo>
                  <a:pt x="8258229" y="3501694"/>
                </a:lnTo>
                <a:lnTo>
                  <a:pt x="0" y="3501694"/>
                </a:lnTo>
                <a:lnTo>
                  <a:pt x="0" y="0"/>
                </a:lnTo>
                <a:close/>
              </a:path>
            </a:pathLst>
          </a:custGeom>
          <a:blipFill>
            <a:blip r:embed="rId2"/>
            <a:stretch>
              <a:fillRect l="-48443" t="-119707" r="-45362" b="-48816"/>
            </a:stretch>
          </a:blipFill>
        </p:spPr>
      </p:sp>
      <p:sp>
        <p:nvSpPr>
          <p:cNvPr name="Freeform 3" id="3"/>
          <p:cNvSpPr/>
          <p:nvPr/>
        </p:nvSpPr>
        <p:spPr>
          <a:xfrm flipH="false" flipV="false" rot="0">
            <a:off x="9144000" y="2779528"/>
            <a:ext cx="8545425" cy="3908228"/>
          </a:xfrm>
          <a:custGeom>
            <a:avLst/>
            <a:gdLst/>
            <a:ahLst/>
            <a:cxnLst/>
            <a:rect r="r" b="b" t="t" l="l"/>
            <a:pathLst>
              <a:path h="3908228" w="8545425">
                <a:moveTo>
                  <a:pt x="0" y="0"/>
                </a:moveTo>
                <a:lnTo>
                  <a:pt x="8545425" y="0"/>
                </a:lnTo>
                <a:lnTo>
                  <a:pt x="8545425" y="3908229"/>
                </a:lnTo>
                <a:lnTo>
                  <a:pt x="0" y="3908229"/>
                </a:lnTo>
                <a:lnTo>
                  <a:pt x="0" y="0"/>
                </a:lnTo>
                <a:close/>
              </a:path>
            </a:pathLst>
          </a:custGeom>
          <a:blipFill>
            <a:blip r:embed="rId3"/>
            <a:stretch>
              <a:fillRect l="-39421" t="-109300" r="-39421" b="-20438"/>
            </a:stretch>
          </a:blipFill>
        </p:spPr>
      </p:sp>
      <p:sp>
        <p:nvSpPr>
          <p:cNvPr name="TextBox 4" id="4"/>
          <p:cNvSpPr txBox="true"/>
          <p:nvPr/>
        </p:nvSpPr>
        <p:spPr>
          <a:xfrm rot="0">
            <a:off x="669764" y="292513"/>
            <a:ext cx="9012808" cy="1566544"/>
          </a:xfrm>
          <a:prstGeom prst="rect">
            <a:avLst/>
          </a:prstGeom>
        </p:spPr>
        <p:txBody>
          <a:bodyPr anchor="t" rtlCol="false" tIns="0" lIns="0" bIns="0" rIns="0">
            <a:spAutoFit/>
          </a:bodyPr>
          <a:lstStyle/>
          <a:p>
            <a:pPr algn="ctr">
              <a:lnSpc>
                <a:spcPts val="12880"/>
              </a:lnSpc>
            </a:pPr>
            <a:r>
              <a:rPr lang="en-US" sz="9200">
                <a:solidFill>
                  <a:srgbClr val="061F4A"/>
                </a:solidFill>
                <a:latin typeface="Canva Sans Bold"/>
              </a:rPr>
              <a:t>ARCHITECTURE</a:t>
            </a:r>
          </a:p>
        </p:txBody>
      </p:sp>
      <p:sp>
        <p:nvSpPr>
          <p:cNvPr name="TextBox 5" id="5"/>
          <p:cNvSpPr txBox="true"/>
          <p:nvPr/>
        </p:nvSpPr>
        <p:spPr>
          <a:xfrm rot="0">
            <a:off x="3361203" y="7192365"/>
            <a:ext cx="2545407" cy="887095"/>
          </a:xfrm>
          <a:prstGeom prst="rect">
            <a:avLst/>
          </a:prstGeom>
        </p:spPr>
        <p:txBody>
          <a:bodyPr anchor="t" rtlCol="false" tIns="0" lIns="0" bIns="0" rIns="0">
            <a:spAutoFit/>
          </a:bodyPr>
          <a:lstStyle/>
          <a:p>
            <a:pPr algn="ctr">
              <a:lnSpc>
                <a:spcPts val="7279"/>
              </a:lnSpc>
            </a:pPr>
            <a:r>
              <a:rPr lang="en-US" sz="5199">
                <a:solidFill>
                  <a:srgbClr val="061F4A"/>
                </a:solidFill>
                <a:latin typeface="Canva Sans Bold"/>
              </a:rPr>
              <a:t>2 LEVEL</a:t>
            </a:r>
          </a:p>
        </p:txBody>
      </p:sp>
      <p:sp>
        <p:nvSpPr>
          <p:cNvPr name="TextBox 6" id="6"/>
          <p:cNvSpPr txBox="true"/>
          <p:nvPr/>
        </p:nvSpPr>
        <p:spPr>
          <a:xfrm rot="0">
            <a:off x="11983836" y="7090909"/>
            <a:ext cx="2865753" cy="988550"/>
          </a:xfrm>
          <a:prstGeom prst="rect">
            <a:avLst/>
          </a:prstGeom>
        </p:spPr>
        <p:txBody>
          <a:bodyPr anchor="t" rtlCol="false" tIns="0" lIns="0" bIns="0" rIns="0">
            <a:spAutoFit/>
          </a:bodyPr>
          <a:lstStyle/>
          <a:p>
            <a:pPr algn="ctr">
              <a:lnSpc>
                <a:spcPts val="8125"/>
              </a:lnSpc>
            </a:pPr>
            <a:r>
              <a:rPr lang="en-US" sz="5803">
                <a:solidFill>
                  <a:srgbClr val="061F4A"/>
                </a:solidFill>
                <a:latin typeface="Canva Sans Bold"/>
              </a:rPr>
              <a:t>3 LEVEL</a:t>
            </a:r>
          </a:p>
        </p:txBody>
      </p:sp>
      <p:sp>
        <p:nvSpPr>
          <p:cNvPr name="Freeform 7" id="7"/>
          <p:cNvSpPr/>
          <p:nvPr/>
        </p:nvSpPr>
        <p:spPr>
          <a:xfrm flipH="false" flipV="false" rot="0">
            <a:off x="14835700" y="-26741"/>
            <a:ext cx="3604700" cy="1550564"/>
          </a:xfrm>
          <a:custGeom>
            <a:avLst/>
            <a:gdLst/>
            <a:ahLst/>
            <a:cxnLst/>
            <a:rect r="r" b="b" t="t" l="l"/>
            <a:pathLst>
              <a:path h="1550564" w="3604700">
                <a:moveTo>
                  <a:pt x="0" y="0"/>
                </a:moveTo>
                <a:lnTo>
                  <a:pt x="3604700" y="0"/>
                </a:lnTo>
                <a:lnTo>
                  <a:pt x="3604700" y="1550564"/>
                </a:lnTo>
                <a:lnTo>
                  <a:pt x="0" y="1550564"/>
                </a:lnTo>
                <a:lnTo>
                  <a:pt x="0" y="0"/>
                </a:lnTo>
                <a:close/>
              </a:path>
            </a:pathLst>
          </a:custGeom>
          <a:blipFill>
            <a:blip r:embed="rId4"/>
            <a:stretch>
              <a:fillRect l="-336" t="0" r="-336"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1F4A"/>
        </a:solidFill>
      </p:bgPr>
    </p:bg>
    <p:spTree>
      <p:nvGrpSpPr>
        <p:cNvPr id="1" name=""/>
        <p:cNvGrpSpPr/>
        <p:nvPr/>
      </p:nvGrpSpPr>
      <p:grpSpPr>
        <a:xfrm>
          <a:off x="0" y="0"/>
          <a:ext cx="0" cy="0"/>
          <a:chOff x="0" y="0"/>
          <a:chExt cx="0" cy="0"/>
        </a:xfrm>
      </p:grpSpPr>
      <p:sp>
        <p:nvSpPr>
          <p:cNvPr name="Freeform 2" id="2"/>
          <p:cNvSpPr/>
          <p:nvPr/>
        </p:nvSpPr>
        <p:spPr>
          <a:xfrm flipH="false" flipV="false" rot="0">
            <a:off x="7173138" y="2436441"/>
            <a:ext cx="10712152" cy="6387933"/>
          </a:xfrm>
          <a:custGeom>
            <a:avLst/>
            <a:gdLst/>
            <a:ahLst/>
            <a:cxnLst/>
            <a:rect r="r" b="b" t="t" l="l"/>
            <a:pathLst>
              <a:path h="6387933" w="10712152">
                <a:moveTo>
                  <a:pt x="0" y="0"/>
                </a:moveTo>
                <a:lnTo>
                  <a:pt x="10712152" y="0"/>
                </a:lnTo>
                <a:lnTo>
                  <a:pt x="10712152" y="6387933"/>
                </a:lnTo>
                <a:lnTo>
                  <a:pt x="0" y="6387933"/>
                </a:lnTo>
                <a:lnTo>
                  <a:pt x="0" y="0"/>
                </a:lnTo>
                <a:close/>
              </a:path>
            </a:pathLst>
          </a:custGeom>
          <a:blipFill>
            <a:blip r:embed="rId2"/>
            <a:stretch>
              <a:fillRect l="-32398" t="-96041" r="-96719" b="-29685"/>
            </a:stretch>
          </a:blipFill>
        </p:spPr>
      </p:sp>
      <p:sp>
        <p:nvSpPr>
          <p:cNvPr name="TextBox 3" id="3"/>
          <p:cNvSpPr txBox="true"/>
          <p:nvPr/>
        </p:nvSpPr>
        <p:spPr>
          <a:xfrm rot="0">
            <a:off x="562235" y="428625"/>
            <a:ext cx="8969333" cy="2400300"/>
          </a:xfrm>
          <a:prstGeom prst="rect">
            <a:avLst/>
          </a:prstGeom>
        </p:spPr>
        <p:txBody>
          <a:bodyPr anchor="t" rtlCol="false" tIns="0" lIns="0" bIns="0" rIns="0">
            <a:spAutoFit/>
          </a:bodyPr>
          <a:lstStyle/>
          <a:p>
            <a:pPr algn="l">
              <a:lnSpc>
                <a:spcPts val="9450"/>
              </a:lnSpc>
            </a:pPr>
            <a:r>
              <a:rPr lang="en-US" sz="7875" spc="-78">
                <a:solidFill>
                  <a:srgbClr val="FFFFFF"/>
                </a:solidFill>
                <a:latin typeface="DM Sans Bold"/>
              </a:rPr>
              <a:t>R2 score of 2-level models</a:t>
            </a:r>
          </a:p>
        </p:txBody>
      </p:sp>
      <p:sp>
        <p:nvSpPr>
          <p:cNvPr name="TextBox 4" id="4"/>
          <p:cNvSpPr txBox="true"/>
          <p:nvPr/>
        </p:nvSpPr>
        <p:spPr>
          <a:xfrm rot="0">
            <a:off x="222423" y="4043459"/>
            <a:ext cx="6582985" cy="47809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It is observed that two-level models give comparatively better performance when compared to the standard models. Here the best R2 score is obtained when Gradient Boost is used as the final estimator</a:t>
            </a:r>
          </a:p>
        </p:txBody>
      </p:sp>
      <p:sp>
        <p:nvSpPr>
          <p:cNvPr name="Freeform 5" id="5"/>
          <p:cNvSpPr/>
          <p:nvPr/>
        </p:nvSpPr>
        <p:spPr>
          <a:xfrm flipH="false" flipV="false" rot="0">
            <a:off x="15137592" y="0"/>
            <a:ext cx="3150408" cy="1202415"/>
          </a:xfrm>
          <a:custGeom>
            <a:avLst/>
            <a:gdLst/>
            <a:ahLst/>
            <a:cxnLst/>
            <a:rect r="r" b="b" t="t" l="l"/>
            <a:pathLst>
              <a:path h="1202415" w="3150408">
                <a:moveTo>
                  <a:pt x="0" y="0"/>
                </a:moveTo>
                <a:lnTo>
                  <a:pt x="3150408" y="0"/>
                </a:lnTo>
                <a:lnTo>
                  <a:pt x="3150408" y="1202415"/>
                </a:lnTo>
                <a:lnTo>
                  <a:pt x="0" y="1202415"/>
                </a:lnTo>
                <a:lnTo>
                  <a:pt x="0" y="0"/>
                </a:lnTo>
                <a:close/>
              </a:path>
            </a:pathLst>
          </a:custGeom>
          <a:blipFill>
            <a:blip r:embed="rId3"/>
            <a:stretch>
              <a:fillRect l="0" t="-144" r="0" b="-144"/>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DAGFReqUA64</dc:identifier>
  <dcterms:modified xsi:type="dcterms:W3CDTF">2011-08-01T06:04:30Z</dcterms:modified>
  <cp:revision>1</cp:revision>
  <dc:title>A TALE OF TWO ECL</dc:title>
</cp:coreProperties>
</file>